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6" r:id="rId11"/>
    <p:sldId id="269" r:id="rId12"/>
    <p:sldId id="270" r:id="rId13"/>
    <p:sldId id="267" r:id="rId14"/>
    <p:sldId id="268" r:id="rId15"/>
    <p:sldId id="265"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CC"/>
    <a:srgbClr val="583991"/>
    <a:srgbClr val="2A4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80" d="100"/>
          <a:sy n="80" d="100"/>
        </p:scale>
        <p:origin x="-1722"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F66A7CE-8601-4704-A9F7-DAB62126EC75}" type="datetimeFigureOut">
              <a:rPr lang="fa-IR" smtClean="0"/>
              <a:t>1440/06/29</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824A1D2-6DE9-4256-9570-76032D90BA01}" type="slidenum">
              <a:rPr lang="fa-IR" smtClean="0"/>
              <a:t>‹#›</a:t>
            </a:fld>
            <a:endParaRPr lang="fa-IR"/>
          </a:p>
        </p:txBody>
      </p:sp>
    </p:spTree>
    <p:extLst>
      <p:ext uri="{BB962C8B-B14F-4D97-AF65-F5344CB8AC3E}">
        <p14:creationId xmlns:p14="http://schemas.microsoft.com/office/powerpoint/2010/main" val="95723702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7824A1D2-6DE9-4256-9570-76032D90BA01}" type="slidenum">
              <a:rPr lang="fa-IR" smtClean="0"/>
              <a:t>3</a:t>
            </a:fld>
            <a:endParaRPr lang="fa-IR"/>
          </a:p>
        </p:txBody>
      </p:sp>
    </p:spTree>
    <p:extLst>
      <p:ext uri="{BB962C8B-B14F-4D97-AF65-F5344CB8AC3E}">
        <p14:creationId xmlns:p14="http://schemas.microsoft.com/office/powerpoint/2010/main" val="226785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42C26F-0861-4D23-9B93-340A92D0A104}"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2567132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2C26F-0861-4D23-9B93-340A92D0A104}"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3734640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2C26F-0861-4D23-9B93-340A92D0A104}"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907898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2C26F-0861-4D23-9B93-340A92D0A104}"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216250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42C26F-0861-4D23-9B93-340A92D0A104}"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298133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42C26F-0861-4D23-9B93-340A92D0A104}" type="datetimeFigureOut">
              <a:rPr lang="en-US" smtClean="0"/>
              <a:t>3/6/2019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72042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42C26F-0861-4D23-9B93-340A92D0A104}" type="datetimeFigureOut">
              <a:rPr lang="en-US" smtClean="0"/>
              <a:t>3/6/2019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1260508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42C26F-0861-4D23-9B93-340A92D0A104}" type="datetimeFigureOut">
              <a:rPr lang="en-US" smtClean="0"/>
              <a:t>3/6/2019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79793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2C26F-0861-4D23-9B93-340A92D0A104}" type="datetimeFigureOut">
              <a:rPr lang="en-US" smtClean="0"/>
              <a:t>3/6/2019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3184343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2C26F-0861-4D23-9B93-340A92D0A104}" type="datetimeFigureOut">
              <a:rPr lang="en-US" smtClean="0"/>
              <a:t>3/6/2019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1317307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2C26F-0861-4D23-9B93-340A92D0A104}" type="datetimeFigureOut">
              <a:rPr lang="en-US" smtClean="0"/>
              <a:t>3/6/2019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CD830-C374-4FFE-B085-628671E32D29}" type="slidenum">
              <a:rPr lang="en-US" smtClean="0"/>
              <a:t>‹#›</a:t>
            </a:fld>
            <a:endParaRPr lang="en-US"/>
          </a:p>
        </p:txBody>
      </p:sp>
    </p:spTree>
    <p:extLst>
      <p:ext uri="{BB962C8B-B14F-4D97-AF65-F5344CB8AC3E}">
        <p14:creationId xmlns:p14="http://schemas.microsoft.com/office/powerpoint/2010/main" val="103975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2C26F-0861-4D23-9B93-340A92D0A104}" type="datetimeFigureOut">
              <a:rPr lang="en-US" smtClean="0"/>
              <a:t>3/6/2019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CD830-C374-4FFE-B085-628671E32D29}" type="slidenum">
              <a:rPr lang="en-US" smtClean="0"/>
              <a:t>‹#›</a:t>
            </a:fld>
            <a:endParaRPr lang="en-US"/>
          </a:p>
        </p:txBody>
      </p:sp>
    </p:spTree>
    <p:extLst>
      <p:ext uri="{BB962C8B-B14F-4D97-AF65-F5344CB8AC3E}">
        <p14:creationId xmlns:p14="http://schemas.microsoft.com/office/powerpoint/2010/main" val="1514527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49734258"/>
              </p:ext>
            </p:extLst>
          </p:nvPr>
        </p:nvGraphicFramePr>
        <p:xfrm>
          <a:off x="914400" y="554423"/>
          <a:ext cx="7239000" cy="1350577"/>
        </p:xfrm>
        <a:graphic>
          <a:graphicData uri="http://schemas.openxmlformats.org/drawingml/2006/table">
            <a:tbl>
              <a:tblPr firstRow="1" bandRow="1">
                <a:tableStyleId>{10A1B5D5-9B99-4C35-A422-299274C87663}</a:tableStyleId>
              </a:tblPr>
              <a:tblGrid>
                <a:gridCol w="2057400"/>
                <a:gridCol w="3429000"/>
                <a:gridCol w="1752600"/>
              </a:tblGrid>
              <a:tr h="176594">
                <a:tc gridSpan="2">
                  <a:txBody>
                    <a:bodyPr/>
                    <a:lstStyle/>
                    <a:p>
                      <a:endParaRPr lang="en-US" sz="600" dirty="0"/>
                    </a:p>
                  </a:txBody>
                  <a:tcPr marL="0" marR="0" marT="0" marB="0">
                    <a:lnB w="28575" cap="flat" cmpd="sng" algn="ctr">
                      <a:solidFill>
                        <a:schemeClr val="accent6">
                          <a:lumMod val="75000"/>
                        </a:schemeClr>
                      </a:solidFill>
                      <a:prstDash val="solid"/>
                      <a:round/>
                      <a:headEnd type="none" w="med" len="med"/>
                      <a:tailEnd type="none" w="med" len="med"/>
                    </a:lnB>
                    <a:solidFill>
                      <a:srgbClr val="000099"/>
                    </a:solidFill>
                  </a:tcPr>
                </a:tc>
                <a:tc hMerge="1">
                  <a:txBody>
                    <a:bodyPr/>
                    <a:lstStyle/>
                    <a:p>
                      <a:endParaRPr lang="en-US" sz="500" dirty="0"/>
                    </a:p>
                  </a:txBody>
                  <a:tcPr marL="0" marR="0" marT="0" marB="0">
                    <a:solidFill>
                      <a:srgbClr val="583991"/>
                    </a:solidFill>
                  </a:tcPr>
                </a:tc>
                <a:tc>
                  <a:txBody>
                    <a:bodyPr/>
                    <a:lstStyle/>
                    <a:p>
                      <a:endParaRPr lang="en-US" sz="1100" dirty="0"/>
                    </a:p>
                  </a:txBody>
                  <a:tcPr marL="0" marR="0" marT="0" marB="0">
                    <a:lnB w="28575" cap="flat" cmpd="sng" algn="ctr">
                      <a:solidFill>
                        <a:schemeClr val="accent6">
                          <a:lumMod val="75000"/>
                        </a:schemeClr>
                      </a:solidFill>
                      <a:prstDash val="solid"/>
                      <a:round/>
                      <a:headEnd type="none" w="med" len="med"/>
                      <a:tailEnd type="none" w="med" len="med"/>
                    </a:lnB>
                    <a:solidFill>
                      <a:srgbClr val="000099"/>
                    </a:solidFill>
                  </a:tcPr>
                </a:tc>
              </a:tr>
              <a:tr h="166483">
                <a:tc>
                  <a:txBody>
                    <a:bodyPr/>
                    <a:lstStyle/>
                    <a:p>
                      <a:endParaRPr lang="en-US" sz="9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endParaRPr lang="en-US" sz="900" dirty="0"/>
                    </a:p>
                  </a:txBody>
                  <a:tcPr marL="0" marR="0" marT="0" marB="0">
                    <a:lnL>
                      <a:noFill/>
                    </a:lnL>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endParaRPr lang="en-US" sz="9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52400">
                <a:tc>
                  <a:txBody>
                    <a:bodyPr/>
                    <a:lstStyle/>
                    <a:p>
                      <a:endParaRPr lang="en-US" sz="11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rowSpan="4">
                  <a:txBody>
                    <a:bodyPr/>
                    <a:lstStyle/>
                    <a:p>
                      <a:endParaRPr lang="en-US" sz="900" dirty="0"/>
                    </a:p>
                  </a:txBody>
                  <a:tcPr marL="0" marR="0" marT="0" marB="0">
                    <a:lnL>
                      <a:noFill/>
                    </a:lnL>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38820">
                <a:tc>
                  <a:txBody>
                    <a:bodyPr/>
                    <a:lstStyle/>
                    <a:p>
                      <a:endParaRPr lang="en-US" sz="11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vMerge="1">
                  <a:txBody>
                    <a:bodyPr/>
                    <a:lstStyle/>
                    <a:p>
                      <a:endParaRPr lang="en-US" sz="900" dirty="0"/>
                    </a:p>
                  </a:txBody>
                  <a:tcPr marL="0" marR="0" marT="0" marB="0">
                    <a:lnL>
                      <a:noFill/>
                    </a:lnL>
                    <a:lnT w="28575" cap="flat" cmpd="sng" algn="ctr">
                      <a:solidFill>
                        <a:schemeClr val="accent6">
                          <a:lumMod val="75000"/>
                        </a:schemeClr>
                      </a:solidFill>
                      <a:prstDash val="solid"/>
                      <a:round/>
                      <a:headEnd type="none" w="med" len="med"/>
                      <a:tailEnd type="none" w="med" len="med"/>
                    </a:lnT>
                    <a:solidFill>
                      <a:srgbClr val="000099"/>
                    </a:solidFill>
                  </a:tcPr>
                </a:tc>
                <a:tc>
                  <a:txBody>
                    <a:bodyPr/>
                    <a:lstStyle/>
                    <a:p>
                      <a:endParaRPr lang="en-US" sz="7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69300">
                <a:tc>
                  <a:txBody>
                    <a:bodyPr/>
                    <a:lstStyle/>
                    <a:p>
                      <a:endParaRPr lang="en-US" sz="11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vMerge="1">
                  <a:txBody>
                    <a:bodyPr/>
                    <a:lstStyle/>
                    <a:p>
                      <a:endParaRPr lang="en-US" sz="1100" dirty="0"/>
                    </a:p>
                  </a:txBody>
                  <a:tcPr marL="0" marR="0" marT="0" marB="0">
                    <a:solidFill>
                      <a:srgbClr val="583991"/>
                    </a:solidFill>
                  </a:tcPr>
                </a:tc>
                <a:tc>
                  <a:txBody>
                    <a:bodyPr/>
                    <a:lstStyle/>
                    <a:p>
                      <a:endParaRPr lang="en-US" sz="7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58034">
                <a:tc>
                  <a:txBody>
                    <a:bodyPr/>
                    <a:lstStyle/>
                    <a:p>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vMerge="1">
                  <a:txBody>
                    <a:bodyPr/>
                    <a:lstStyle/>
                    <a:p>
                      <a:endParaRPr lang="en-US" sz="1100" dirty="0"/>
                    </a:p>
                  </a:txBody>
                  <a:tcPr marL="0" marR="0" marT="0" marB="0">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24737">
                <a:tc>
                  <a:txBody>
                    <a:bodyPr/>
                    <a:lstStyle/>
                    <a:p>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14626">
                <a:tc>
                  <a:txBody>
                    <a:bodyPr/>
                    <a:lstStyle/>
                    <a:p>
                      <a:endParaRPr lang="en-US" sz="1100" dirty="0"/>
                    </a:p>
                  </a:txBody>
                  <a:tcPr marL="0" marR="0" marT="0" marB="0">
                    <a:lnT w="28575" cap="flat" cmpd="sng" algn="ctr">
                      <a:solidFill>
                        <a:schemeClr val="accent6">
                          <a:lumMod val="75000"/>
                        </a:schemeClr>
                      </a:solidFill>
                      <a:prstDash val="solid"/>
                      <a:round/>
                      <a:headEnd type="none" w="med" len="med"/>
                      <a:tailEnd type="none" w="med" len="med"/>
                    </a:lnT>
                    <a:solidFill>
                      <a:srgbClr val="000099"/>
                    </a:solidFill>
                  </a:tcPr>
                </a:tc>
                <a:tc>
                  <a:txBody>
                    <a:bodyPr/>
                    <a:lstStyle/>
                    <a:p>
                      <a:endParaRPr lang="en-US" sz="1100" dirty="0"/>
                    </a:p>
                  </a:txBody>
                  <a:tcPr marL="0" marR="0" marT="0" marB="0">
                    <a:lnT w="28575" cap="flat" cmpd="sng" algn="ctr">
                      <a:solidFill>
                        <a:schemeClr val="accent6">
                          <a:lumMod val="75000"/>
                        </a:schemeClr>
                      </a:solidFill>
                      <a:prstDash val="solid"/>
                      <a:round/>
                      <a:headEnd type="none" w="med" len="med"/>
                      <a:tailEnd type="none" w="med" len="med"/>
                    </a:lnT>
                    <a:solidFill>
                      <a:srgbClr val="000099"/>
                    </a:solidFill>
                  </a:tcPr>
                </a:tc>
                <a:tc>
                  <a:txBody>
                    <a:bodyPr/>
                    <a:lstStyle/>
                    <a:p>
                      <a:endParaRPr lang="en-US" sz="1100" dirty="0"/>
                    </a:p>
                  </a:txBody>
                  <a:tcPr marL="0" marR="0" marT="0" marB="0">
                    <a:lnT w="28575" cap="flat" cmpd="sng" algn="ctr">
                      <a:solidFill>
                        <a:schemeClr val="accent6">
                          <a:lumMod val="75000"/>
                        </a:schemeClr>
                      </a:solidFill>
                      <a:prstDash val="solid"/>
                      <a:round/>
                      <a:headEnd type="none" w="med" len="med"/>
                      <a:tailEnd type="none" w="med" len="med"/>
                    </a:lnT>
                    <a:solidFill>
                      <a:srgbClr val="000099"/>
                    </a:solidFill>
                  </a:tcPr>
                </a:tc>
              </a:tr>
            </a:tbl>
          </a:graphicData>
        </a:graphic>
      </p:graphicFrame>
      <p:sp>
        <p:nvSpPr>
          <p:cNvPr id="12" name="Rectangle 11"/>
          <p:cNvSpPr/>
          <p:nvPr/>
        </p:nvSpPr>
        <p:spPr>
          <a:xfrm>
            <a:off x="914400" y="304800"/>
            <a:ext cx="24384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1"/>
            <a:endParaRPr lang="en-US" dirty="0"/>
          </a:p>
        </p:txBody>
      </p:sp>
      <p:sp>
        <p:nvSpPr>
          <p:cNvPr id="13" name="TextBox 12"/>
          <p:cNvSpPr txBox="1"/>
          <p:nvPr/>
        </p:nvSpPr>
        <p:spPr>
          <a:xfrm>
            <a:off x="3124200" y="1047690"/>
            <a:ext cx="3124200" cy="400110"/>
          </a:xfrm>
          <a:prstGeom prst="rect">
            <a:avLst/>
          </a:prstGeom>
          <a:solidFill>
            <a:schemeClr val="bg1"/>
          </a:solidFill>
          <a:ln>
            <a:solidFill>
              <a:schemeClr val="bg1"/>
            </a:solidFill>
          </a:ln>
        </p:spPr>
        <p:txBody>
          <a:bodyPr wrap="square" rtlCol="0">
            <a:spAutoFit/>
          </a:bodyPr>
          <a:lstStyle/>
          <a:p>
            <a:pPr algn="ctr" rtl="1"/>
            <a:r>
              <a:rPr lang="fa-IR" sz="2000" dirty="0">
                <a:solidFill>
                  <a:srgbClr val="FF0000"/>
                </a:solidFill>
                <a:cs typeface="B Titr" pitchFamily="2" charset="-78"/>
              </a:rPr>
              <a:t>وزارت علوم، تحقیقات و فناوری</a:t>
            </a:r>
            <a:endParaRPr lang="en-US" sz="2000" dirty="0">
              <a:solidFill>
                <a:srgbClr val="FF0000"/>
              </a:solidFill>
              <a:cs typeface="B Titr" pitchFamily="2" charset="-78"/>
            </a:endParaRPr>
          </a:p>
        </p:txBody>
      </p:sp>
      <p:sp>
        <p:nvSpPr>
          <p:cNvPr id="2" name="TextBox 1"/>
          <p:cNvSpPr txBox="1"/>
          <p:nvPr/>
        </p:nvSpPr>
        <p:spPr>
          <a:xfrm>
            <a:off x="914400" y="2133600"/>
            <a:ext cx="7315200" cy="369332"/>
          </a:xfrm>
          <a:prstGeom prst="rect">
            <a:avLst/>
          </a:prstGeom>
          <a:noFill/>
        </p:spPr>
        <p:txBody>
          <a:bodyPr wrap="square" rtlCol="1">
            <a:spAutoFit/>
          </a:bodyPr>
          <a:lstStyle/>
          <a:p>
            <a:endParaRPr lang="fa-IR" dirty="0"/>
          </a:p>
        </p:txBody>
      </p:sp>
      <p:pic>
        <p:nvPicPr>
          <p:cNvPr id="9" name="Picture 8"/>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810000" y="2057400"/>
            <a:ext cx="1554480" cy="1447800"/>
          </a:xfrm>
          <a:prstGeom prst="rect">
            <a:avLst/>
          </a:prstGeom>
        </p:spPr>
      </p:pic>
      <p:sp>
        <p:nvSpPr>
          <p:cNvPr id="4" name="TextBox 3"/>
          <p:cNvSpPr txBox="1"/>
          <p:nvPr/>
        </p:nvSpPr>
        <p:spPr>
          <a:xfrm>
            <a:off x="2438400" y="3733800"/>
            <a:ext cx="4267200" cy="2280624"/>
          </a:xfrm>
          <a:prstGeom prst="rect">
            <a:avLst/>
          </a:prstGeom>
          <a:noFill/>
        </p:spPr>
        <p:txBody>
          <a:bodyPr wrap="square" rtlCol="1">
            <a:spAutoFit/>
          </a:bodyPr>
          <a:lstStyle/>
          <a:p>
            <a:pPr algn="ctr" rtl="1">
              <a:lnSpc>
                <a:spcPct val="115000"/>
              </a:lnSpc>
            </a:pPr>
            <a:r>
              <a:rPr lang="ar-SA" dirty="0">
                <a:solidFill>
                  <a:srgbClr val="FF0000"/>
                </a:solidFill>
                <a:ea typeface="Calibri"/>
                <a:cs typeface="B Titr"/>
              </a:rPr>
              <a:t>دانشگاه کوثر (ویژه خواهران)</a:t>
            </a:r>
            <a:endParaRPr lang="en-US" sz="1100" dirty="0">
              <a:solidFill>
                <a:srgbClr val="FF0000"/>
              </a:solidFill>
              <a:ea typeface="Calibri"/>
              <a:cs typeface="Arial"/>
            </a:endParaRPr>
          </a:p>
          <a:p>
            <a:pPr algn="ctr" rtl="1">
              <a:lnSpc>
                <a:spcPct val="115000"/>
              </a:lnSpc>
            </a:pPr>
            <a:r>
              <a:rPr lang="ar-SA" dirty="0">
                <a:solidFill>
                  <a:srgbClr val="00CC00"/>
                </a:solidFill>
                <a:ea typeface="Calibri"/>
                <a:cs typeface="B Titr"/>
              </a:rPr>
              <a:t> </a:t>
            </a:r>
            <a:endParaRPr lang="en-US" sz="1100" dirty="0">
              <a:ea typeface="Calibri"/>
              <a:cs typeface="Arial"/>
            </a:endParaRPr>
          </a:p>
          <a:p>
            <a:pPr algn="ctr" rtl="1">
              <a:lnSpc>
                <a:spcPct val="115000"/>
              </a:lnSpc>
            </a:pPr>
            <a:r>
              <a:rPr lang="ar-SA" b="1" dirty="0">
                <a:ea typeface="Calibri"/>
                <a:cs typeface="B Titr"/>
              </a:rPr>
              <a:t>نگاهی به مهمترین عملکرد دو سالة </a:t>
            </a:r>
            <a:endParaRPr lang="en-US" b="1" dirty="0" smtClean="0">
              <a:ea typeface="Calibri"/>
              <a:cs typeface="B Titr"/>
            </a:endParaRPr>
          </a:p>
          <a:p>
            <a:pPr algn="ctr" rtl="1">
              <a:lnSpc>
                <a:spcPct val="115000"/>
              </a:lnSpc>
            </a:pPr>
            <a:r>
              <a:rPr lang="ar-SA" b="1" dirty="0" smtClean="0">
                <a:ea typeface="Calibri"/>
                <a:cs typeface="B Titr"/>
              </a:rPr>
              <a:t>گروه </a:t>
            </a:r>
            <a:r>
              <a:rPr lang="ar-SA" b="1" dirty="0">
                <a:ea typeface="Calibri"/>
                <a:cs typeface="B Titr"/>
              </a:rPr>
              <a:t>زبان و ادبیات عربی دانشگاه کوثر بجنورد</a:t>
            </a:r>
            <a:endParaRPr lang="en-US" sz="1100" dirty="0">
              <a:ea typeface="Calibri"/>
              <a:cs typeface="Arial"/>
            </a:endParaRPr>
          </a:p>
          <a:p>
            <a:pPr algn="ctr" rtl="1">
              <a:lnSpc>
                <a:spcPct val="115000"/>
              </a:lnSpc>
            </a:pPr>
            <a:r>
              <a:rPr lang="ar-SA" b="1" dirty="0">
                <a:solidFill>
                  <a:srgbClr val="5A5C5E"/>
                </a:solidFill>
                <a:ea typeface="Calibri"/>
                <a:cs typeface="B Zar"/>
              </a:rPr>
              <a:t> </a:t>
            </a:r>
            <a:endParaRPr lang="en-US" sz="1100" dirty="0">
              <a:ea typeface="Calibri"/>
              <a:cs typeface="Arial"/>
            </a:endParaRPr>
          </a:p>
          <a:p>
            <a:pPr algn="ctr" rtl="1">
              <a:lnSpc>
                <a:spcPct val="115000"/>
              </a:lnSpc>
            </a:pPr>
            <a:r>
              <a:rPr lang="ar-SA" b="1" dirty="0">
                <a:solidFill>
                  <a:srgbClr val="5A5C5E"/>
                </a:solidFill>
                <a:ea typeface="Calibri"/>
                <a:cs typeface="B Zar"/>
              </a:rPr>
              <a:t> </a:t>
            </a:r>
            <a:endParaRPr lang="en-US" sz="1100" dirty="0">
              <a:ea typeface="Calibri"/>
              <a:cs typeface="Arial"/>
            </a:endParaRPr>
          </a:p>
          <a:p>
            <a:pPr algn="ctr"/>
            <a:r>
              <a:rPr lang="ar-SA" b="1" dirty="0" smtClean="0">
                <a:solidFill>
                  <a:srgbClr val="0070C0"/>
                </a:solidFill>
                <a:ea typeface="Calibri"/>
                <a:cs typeface="B Zar"/>
              </a:rPr>
              <a:t>(</a:t>
            </a:r>
            <a:r>
              <a:rPr lang="fa-IR" b="1" dirty="0" smtClean="0">
                <a:solidFill>
                  <a:srgbClr val="0070C0"/>
                </a:solidFill>
                <a:ea typeface="Calibri"/>
                <a:cs typeface="B Zar"/>
              </a:rPr>
              <a:t>بهمن ماه</a:t>
            </a:r>
            <a:r>
              <a:rPr lang="ar-SA" b="1" dirty="0" smtClean="0">
                <a:solidFill>
                  <a:srgbClr val="0070C0"/>
                </a:solidFill>
                <a:ea typeface="Calibri"/>
                <a:cs typeface="B Zar"/>
              </a:rPr>
              <a:t> </a:t>
            </a:r>
            <a:r>
              <a:rPr lang="ar-SA" b="1" dirty="0">
                <a:solidFill>
                  <a:srgbClr val="0070C0"/>
                </a:solidFill>
                <a:ea typeface="Calibri"/>
                <a:cs typeface="B Zar"/>
              </a:rPr>
              <a:t>1395 لغایت </a:t>
            </a:r>
            <a:r>
              <a:rPr lang="fa-IR" b="1" dirty="0" smtClean="0">
                <a:solidFill>
                  <a:srgbClr val="0070C0"/>
                </a:solidFill>
                <a:ea typeface="Calibri"/>
                <a:cs typeface="B Zar"/>
              </a:rPr>
              <a:t>اسفند</a:t>
            </a:r>
            <a:r>
              <a:rPr lang="ar-SA" b="1" dirty="0" smtClean="0">
                <a:solidFill>
                  <a:srgbClr val="0070C0"/>
                </a:solidFill>
                <a:ea typeface="Calibri"/>
                <a:cs typeface="B Zar"/>
              </a:rPr>
              <a:t> </a:t>
            </a:r>
            <a:r>
              <a:rPr lang="ar-SA" b="1" dirty="0">
                <a:solidFill>
                  <a:srgbClr val="0070C0"/>
                </a:solidFill>
                <a:ea typeface="Calibri"/>
                <a:cs typeface="B Zar"/>
              </a:rPr>
              <a:t>1397)</a:t>
            </a:r>
            <a:endParaRPr lang="fa-IR" dirty="0">
              <a:solidFill>
                <a:srgbClr val="0070C0"/>
              </a:solidFill>
            </a:endParaRPr>
          </a:p>
        </p:txBody>
      </p:sp>
    </p:spTree>
    <p:extLst>
      <p:ext uri="{BB962C8B-B14F-4D97-AF65-F5344CB8AC3E}">
        <p14:creationId xmlns:p14="http://schemas.microsoft.com/office/powerpoint/2010/main" val="3342446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پژوهشی</a:t>
            </a:r>
            <a:endParaRPr lang="en-US" sz="2400" dirty="0">
              <a:solidFill>
                <a:srgbClr val="FF0000"/>
              </a:solidFill>
              <a:cs typeface="B Titr" pitchFamily="2" charset="-78"/>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09600" y="2971800"/>
            <a:ext cx="1828800" cy="17474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p:cNvSpPr txBox="1"/>
          <p:nvPr/>
        </p:nvSpPr>
        <p:spPr>
          <a:xfrm>
            <a:off x="2133600" y="3048000"/>
            <a:ext cx="6096000" cy="3342453"/>
          </a:xfrm>
          <a:prstGeom prst="rect">
            <a:avLst/>
          </a:prstGeom>
          <a:noFill/>
        </p:spPr>
        <p:txBody>
          <a:bodyPr wrap="square" rtlCol="1">
            <a:spAutoFit/>
          </a:bodyPr>
          <a:lstStyle/>
          <a:p>
            <a:pPr algn="r" rtl="1">
              <a:lnSpc>
                <a:spcPct val="110000"/>
              </a:lnSpc>
            </a:pPr>
            <a:r>
              <a:rPr lang="fa-IR" sz="1600" dirty="0" smtClean="0">
                <a:ea typeface="Calibri"/>
                <a:cs typeface="B Zar" pitchFamily="2" charset="-78"/>
              </a:rPr>
              <a:t>1ـ </a:t>
            </a:r>
            <a:r>
              <a:rPr lang="ar-SA" sz="1600" dirty="0" smtClean="0">
                <a:ea typeface="Calibri"/>
                <a:cs typeface="B Zar" pitchFamily="2" charset="-78"/>
              </a:rPr>
              <a:t> </a:t>
            </a:r>
            <a:r>
              <a:rPr lang="ar-SA" sz="1600" dirty="0">
                <a:ea typeface="Calibri"/>
                <a:cs typeface="B Zar" pitchFamily="2" charset="-78"/>
              </a:rPr>
              <a:t>انتشار بیش از </a:t>
            </a:r>
            <a:r>
              <a:rPr lang="fa-IR" sz="1600" dirty="0" smtClean="0">
                <a:ea typeface="Calibri"/>
                <a:cs typeface="B Zar" pitchFamily="2" charset="-78"/>
              </a:rPr>
              <a:t>16</a:t>
            </a:r>
            <a:r>
              <a:rPr lang="ar-SA" sz="1600" dirty="0" smtClean="0">
                <a:ea typeface="Calibri"/>
                <a:cs typeface="B Zar" pitchFamily="2" charset="-78"/>
              </a:rPr>
              <a:t> </a:t>
            </a:r>
            <a:r>
              <a:rPr lang="ar-SA" sz="1600" dirty="0">
                <a:ea typeface="Calibri"/>
                <a:cs typeface="B Zar" pitchFamily="2" charset="-78"/>
              </a:rPr>
              <a:t>مقاله علمی و </a:t>
            </a:r>
            <a:r>
              <a:rPr lang="ar-SA" sz="1600" dirty="0" smtClean="0">
                <a:ea typeface="Calibri"/>
                <a:cs typeface="B Zar" pitchFamily="2" charset="-78"/>
              </a:rPr>
              <a:t>پژوهشی</a:t>
            </a:r>
            <a:endParaRPr lang="fa-IR" sz="1600" dirty="0" smtClean="0">
              <a:ea typeface="Calibri"/>
              <a:cs typeface="B Zar" pitchFamily="2" charset="-78"/>
            </a:endParaRPr>
          </a:p>
          <a:p>
            <a:pPr algn="r" rtl="1">
              <a:lnSpc>
                <a:spcPct val="110000"/>
              </a:lnSpc>
            </a:pPr>
            <a:r>
              <a:rPr lang="fa-IR" sz="1600" dirty="0" smtClean="0">
                <a:ea typeface="Calibri"/>
                <a:cs typeface="B Zar" pitchFamily="2" charset="-78"/>
              </a:rPr>
              <a:t>2ـ انتشار 2 مقاله علمی و ترویجی</a:t>
            </a:r>
            <a:endParaRPr lang="en-US" sz="1600" dirty="0">
              <a:ea typeface="Calibri"/>
              <a:cs typeface="B Zar" pitchFamily="2" charset="-78"/>
            </a:endParaRPr>
          </a:p>
          <a:p>
            <a:pPr algn="r" rtl="1">
              <a:lnSpc>
                <a:spcPct val="110000"/>
              </a:lnSpc>
            </a:pPr>
            <a:r>
              <a:rPr lang="fa-IR" sz="1600" dirty="0" smtClean="0">
                <a:ea typeface="Calibri"/>
                <a:cs typeface="B Zar" pitchFamily="2" charset="-78"/>
              </a:rPr>
              <a:t>3ـ</a:t>
            </a:r>
            <a:r>
              <a:rPr lang="ar-SA" sz="1600" dirty="0" smtClean="0">
                <a:ea typeface="Calibri"/>
                <a:cs typeface="B Zar" pitchFamily="2" charset="-78"/>
              </a:rPr>
              <a:t> </a:t>
            </a:r>
            <a:r>
              <a:rPr lang="ar-SA" sz="1600" dirty="0">
                <a:ea typeface="Calibri"/>
                <a:cs typeface="B Zar" pitchFamily="2" charset="-78"/>
              </a:rPr>
              <a:t>ارائه بیش از </a:t>
            </a:r>
            <a:r>
              <a:rPr lang="fa-IR" sz="1600" dirty="0" smtClean="0">
                <a:ea typeface="Calibri"/>
                <a:cs typeface="B Zar" pitchFamily="2" charset="-78"/>
              </a:rPr>
              <a:t>30 م</a:t>
            </a:r>
            <a:r>
              <a:rPr lang="ar-SA" sz="1600" dirty="0" smtClean="0">
                <a:ea typeface="Calibri"/>
                <a:cs typeface="B Zar" pitchFamily="2" charset="-78"/>
              </a:rPr>
              <a:t>قاله </a:t>
            </a:r>
            <a:r>
              <a:rPr lang="ar-SA" sz="1600" dirty="0">
                <a:ea typeface="Calibri"/>
                <a:cs typeface="B Zar" pitchFamily="2" charset="-78"/>
              </a:rPr>
              <a:t>همایشی و کنفرانسی</a:t>
            </a:r>
            <a:endParaRPr lang="en-US" sz="1600" dirty="0">
              <a:ea typeface="Calibri"/>
              <a:cs typeface="B Zar" pitchFamily="2" charset="-78"/>
            </a:endParaRPr>
          </a:p>
          <a:p>
            <a:pPr algn="r" rtl="1">
              <a:lnSpc>
                <a:spcPct val="110000"/>
              </a:lnSpc>
            </a:pPr>
            <a:r>
              <a:rPr lang="fa-IR" sz="1600" dirty="0" smtClean="0">
                <a:ea typeface="Calibri"/>
                <a:cs typeface="B Zar" pitchFamily="2" charset="-78"/>
              </a:rPr>
              <a:t>4ـ</a:t>
            </a:r>
            <a:r>
              <a:rPr lang="ar-SA" sz="1600" dirty="0" smtClean="0">
                <a:ea typeface="Calibri"/>
                <a:cs typeface="B Zar" pitchFamily="2" charset="-78"/>
              </a:rPr>
              <a:t> </a:t>
            </a:r>
            <a:r>
              <a:rPr lang="fa-IR" sz="1600" dirty="0" smtClean="0">
                <a:ea typeface="Calibri"/>
                <a:cs typeface="B Zar" pitchFamily="2" charset="-78"/>
              </a:rPr>
              <a:t>اختتام </a:t>
            </a:r>
            <a:r>
              <a:rPr lang="ar-SA" sz="1600" dirty="0" smtClean="0">
                <a:ea typeface="Calibri"/>
                <a:cs typeface="B Zar" pitchFamily="2" charset="-78"/>
              </a:rPr>
              <a:t> </a:t>
            </a:r>
            <a:r>
              <a:rPr lang="ar-SA" sz="1600" dirty="0">
                <a:ea typeface="Calibri"/>
                <a:cs typeface="B Zar" pitchFamily="2" charset="-78"/>
              </a:rPr>
              <a:t>2 طرح </a:t>
            </a:r>
            <a:r>
              <a:rPr lang="ar-SA" sz="1600" dirty="0" smtClean="0">
                <a:ea typeface="Calibri"/>
                <a:cs typeface="B Zar" pitchFamily="2" charset="-78"/>
              </a:rPr>
              <a:t>پژوهشی </a:t>
            </a:r>
            <a:endParaRPr lang="fa-IR" sz="1600" dirty="0">
              <a:ea typeface="Calibri"/>
              <a:cs typeface="B Zar" pitchFamily="2" charset="-78"/>
            </a:endParaRPr>
          </a:p>
          <a:p>
            <a:pPr algn="r" rtl="1">
              <a:lnSpc>
                <a:spcPct val="110000"/>
              </a:lnSpc>
            </a:pPr>
            <a:r>
              <a:rPr lang="fa-IR" sz="1600" dirty="0" smtClean="0">
                <a:ea typeface="Calibri"/>
                <a:cs typeface="B Zar" pitchFamily="2" charset="-78"/>
              </a:rPr>
              <a:t>5</a:t>
            </a:r>
            <a:r>
              <a:rPr lang="ar-SA" sz="1600" dirty="0" smtClean="0">
                <a:ea typeface="Calibri"/>
                <a:cs typeface="B Zar" pitchFamily="2" charset="-78"/>
              </a:rPr>
              <a:t>ـ </a:t>
            </a:r>
            <a:r>
              <a:rPr lang="fa-IR" sz="1600" dirty="0" smtClean="0">
                <a:ea typeface="Calibri"/>
                <a:cs typeface="B Zar" pitchFamily="2" charset="-78"/>
              </a:rPr>
              <a:t>کسب جایزه جشنواره بین المللی فارابی توسط</a:t>
            </a:r>
            <a:r>
              <a:rPr lang="fa-IR" sz="1600" dirty="0">
                <a:ea typeface="Calibri"/>
                <a:cs typeface="B Zar" pitchFamily="2" charset="-78"/>
              </a:rPr>
              <a:t> خانم </a:t>
            </a:r>
            <a:r>
              <a:rPr lang="fa-IR" sz="1200" b="1" dirty="0" smtClean="0">
                <a:ea typeface="Calibri"/>
                <a:cs typeface="B Zar" pitchFamily="2" charset="-78"/>
              </a:rPr>
              <a:t>دکتر سمیه سادات </a:t>
            </a:r>
            <a:r>
              <a:rPr lang="fa-IR" sz="1200" b="1" dirty="0">
                <a:ea typeface="Calibri"/>
                <a:cs typeface="B Zar" pitchFamily="2" charset="-78"/>
              </a:rPr>
              <a:t>طباطبایی</a:t>
            </a:r>
            <a:endParaRPr lang="fa-IR" sz="1600" b="1" dirty="0">
              <a:ea typeface="Calibri"/>
              <a:cs typeface="B Zar" pitchFamily="2" charset="-78"/>
            </a:endParaRPr>
          </a:p>
          <a:p>
            <a:pPr algn="r" rtl="1">
              <a:lnSpc>
                <a:spcPct val="110000"/>
              </a:lnSpc>
            </a:pPr>
            <a:r>
              <a:rPr lang="fa-IR" sz="1600" dirty="0" smtClean="0">
                <a:ea typeface="Calibri"/>
                <a:cs typeface="B Zar" pitchFamily="2" charset="-78"/>
              </a:rPr>
              <a:t>6ـ </a:t>
            </a:r>
            <a:r>
              <a:rPr lang="fa-IR" sz="1600" dirty="0">
                <a:ea typeface="Calibri"/>
                <a:cs typeface="B Zar" pitchFamily="2" charset="-78"/>
              </a:rPr>
              <a:t>کسب عنوان نخست در دومین همایش ملی </a:t>
            </a:r>
            <a:r>
              <a:rPr lang="fa-IR" sz="1600" dirty="0" smtClean="0">
                <a:ea typeface="Calibri"/>
                <a:cs typeface="B Zar" pitchFamily="2" charset="-78"/>
              </a:rPr>
              <a:t>کرسی های </a:t>
            </a:r>
            <a:r>
              <a:rPr lang="fa-IR" sz="1600" dirty="0">
                <a:ea typeface="Calibri"/>
                <a:cs typeface="B Zar" pitchFamily="2" charset="-78"/>
              </a:rPr>
              <a:t>آزاد اندیشی و مناظره </a:t>
            </a:r>
            <a:r>
              <a:rPr lang="fa-IR" sz="1600" dirty="0" smtClean="0">
                <a:ea typeface="Calibri"/>
                <a:cs typeface="B Zar" pitchFamily="2" charset="-78"/>
              </a:rPr>
              <a:t>های رضوی</a:t>
            </a:r>
            <a:br>
              <a:rPr lang="fa-IR" sz="1600" dirty="0" smtClean="0">
                <a:ea typeface="Calibri"/>
                <a:cs typeface="B Zar" pitchFamily="2" charset="-78"/>
              </a:rPr>
            </a:br>
            <a:r>
              <a:rPr lang="fa-IR" sz="1600" dirty="0" smtClean="0">
                <a:ea typeface="Calibri"/>
                <a:cs typeface="B Zar" pitchFamily="2" charset="-78"/>
              </a:rPr>
              <a:t>توسط آقایان </a:t>
            </a:r>
            <a:r>
              <a:rPr lang="fa-IR" sz="1200" b="1" dirty="0">
                <a:ea typeface="Calibri"/>
                <a:cs typeface="B Zar" pitchFamily="2" charset="-78"/>
              </a:rPr>
              <a:t>دکتر محمد غفوری فر </a:t>
            </a:r>
            <a:r>
              <a:rPr lang="fa-IR" sz="1200" dirty="0">
                <a:ea typeface="Calibri"/>
                <a:cs typeface="B Zar" pitchFamily="2" charset="-78"/>
              </a:rPr>
              <a:t>و </a:t>
            </a:r>
            <a:r>
              <a:rPr lang="fa-IR" sz="1200" b="1" dirty="0">
                <a:ea typeface="Calibri"/>
                <a:cs typeface="B Zar" pitchFamily="2" charset="-78"/>
              </a:rPr>
              <a:t>دکتر علیرضا </a:t>
            </a:r>
            <a:r>
              <a:rPr lang="fa-IR" sz="1200" b="1" dirty="0" smtClean="0">
                <a:ea typeface="Calibri"/>
                <a:cs typeface="B Zar" pitchFamily="2" charset="-78"/>
              </a:rPr>
              <a:t>حسینی</a:t>
            </a:r>
          </a:p>
          <a:p>
            <a:pPr algn="r" rtl="1">
              <a:lnSpc>
                <a:spcPct val="110000"/>
              </a:lnSpc>
            </a:pPr>
            <a:r>
              <a:rPr lang="fa-IR" sz="1600" dirty="0" smtClean="0">
                <a:ea typeface="Calibri"/>
                <a:cs typeface="B Zar" pitchFamily="2" charset="-78"/>
              </a:rPr>
              <a:t>7ـ کسب مقاله برگزیده در همایش ملی 3000 شهید خراسان شمالی توسط آقایان </a:t>
            </a:r>
            <a:r>
              <a:rPr lang="fa-IR" sz="1200" b="1" dirty="0" smtClean="0">
                <a:ea typeface="Calibri"/>
                <a:cs typeface="B Zar" pitchFamily="2" charset="-78"/>
              </a:rPr>
              <a:t>دکتر امید ایزانلو</a:t>
            </a:r>
          </a:p>
          <a:p>
            <a:pPr algn="r" rtl="1">
              <a:lnSpc>
                <a:spcPct val="110000"/>
              </a:lnSpc>
            </a:pPr>
            <a:r>
              <a:rPr lang="fa-IR" sz="1600" dirty="0" smtClean="0">
                <a:ea typeface="Calibri"/>
                <a:cs typeface="B Zar" pitchFamily="2" charset="-78"/>
              </a:rPr>
              <a:t> و </a:t>
            </a:r>
            <a:r>
              <a:rPr lang="fa-IR" sz="1200" b="1" dirty="0" smtClean="0">
                <a:ea typeface="Calibri"/>
                <a:cs typeface="B Zar" pitchFamily="2" charset="-78"/>
              </a:rPr>
              <a:t>دکتر محمد غفوری فر</a:t>
            </a:r>
          </a:p>
          <a:p>
            <a:pPr algn="r" rtl="1">
              <a:lnSpc>
                <a:spcPct val="110000"/>
              </a:lnSpc>
            </a:pPr>
            <a:r>
              <a:rPr lang="fa-IR" sz="1600" dirty="0" smtClean="0">
                <a:ea typeface="Calibri"/>
                <a:cs typeface="B Zar" pitchFamily="2" charset="-78"/>
              </a:rPr>
              <a:t>8ـ کسب جایزه دکتر کاظم آشتیانی توسط </a:t>
            </a:r>
            <a:r>
              <a:rPr lang="fa-IR" sz="1400" dirty="0" smtClean="0">
                <a:ea typeface="Calibri"/>
                <a:cs typeface="B Zar" pitchFamily="2" charset="-78"/>
              </a:rPr>
              <a:t>خانم</a:t>
            </a:r>
            <a:r>
              <a:rPr lang="fa-IR" sz="1200" b="1" dirty="0" smtClean="0">
                <a:ea typeface="Calibri"/>
                <a:cs typeface="B Zar" pitchFamily="2" charset="-78"/>
              </a:rPr>
              <a:t> دکتر سمیه السادات طباطبایی</a:t>
            </a:r>
          </a:p>
          <a:p>
            <a:pPr algn="r" rtl="1">
              <a:lnSpc>
                <a:spcPct val="110000"/>
              </a:lnSpc>
            </a:pPr>
            <a:r>
              <a:rPr lang="fa-IR" sz="1600" dirty="0" smtClean="0">
                <a:ea typeface="Calibri"/>
                <a:cs typeface="B Zar" pitchFamily="2" charset="-78"/>
              </a:rPr>
              <a:t>9ـ دبیر علمی 4 همایش ملی و بین المللی توسط آقای </a:t>
            </a:r>
            <a:r>
              <a:rPr lang="fa-IR" sz="1200" b="1" dirty="0" smtClean="0">
                <a:ea typeface="Calibri"/>
                <a:cs typeface="B Zar" pitchFamily="2" charset="-78"/>
              </a:rPr>
              <a:t>دکتر علیرضا حسینی</a:t>
            </a:r>
          </a:p>
          <a:p>
            <a:pPr algn="r" rtl="1">
              <a:lnSpc>
                <a:spcPct val="110000"/>
              </a:lnSpc>
            </a:pPr>
            <a:r>
              <a:rPr lang="fa-IR" sz="1600" dirty="0" smtClean="0">
                <a:ea typeface="Calibri"/>
                <a:cs typeface="B Zar" pitchFamily="2" charset="-78"/>
              </a:rPr>
              <a:t>10ـ کسب عنوان استاد فعال پژوهشی دانشگاه توسط آقایان </a:t>
            </a:r>
            <a:r>
              <a:rPr lang="fa-IR" sz="1200" b="1" dirty="0" smtClean="0">
                <a:ea typeface="Calibri"/>
                <a:cs typeface="B Zar" pitchFamily="2" charset="-78"/>
              </a:rPr>
              <a:t>دکتر علیرضا حسینی </a:t>
            </a:r>
            <a:r>
              <a:rPr lang="fa-IR" sz="1600" dirty="0" smtClean="0">
                <a:ea typeface="Calibri"/>
                <a:cs typeface="B Zar" pitchFamily="2" charset="-78"/>
              </a:rPr>
              <a:t>و</a:t>
            </a:r>
            <a:r>
              <a:rPr lang="fa-IR" sz="1200" dirty="0" smtClean="0">
                <a:ea typeface="Calibri"/>
                <a:cs typeface="B Zar" pitchFamily="2" charset="-78"/>
              </a:rPr>
              <a:t> </a:t>
            </a:r>
            <a:r>
              <a:rPr lang="fa-IR" sz="1200" b="1" dirty="0" smtClean="0">
                <a:ea typeface="Calibri"/>
                <a:cs typeface="B Zar" pitchFamily="2" charset="-78"/>
              </a:rPr>
              <a:t>دکتر محمد غفوری فر</a:t>
            </a:r>
            <a:endParaRPr lang="en-US" sz="1200" b="1" dirty="0">
              <a:ea typeface="Calibri"/>
              <a:cs typeface="B Zar" pitchFamily="2" charset="-78"/>
            </a:endParaRPr>
          </a:p>
        </p:txBody>
      </p:sp>
      <p:sp>
        <p:nvSpPr>
          <p:cNvPr id="9" name="TextBox 8"/>
          <p:cNvSpPr txBox="1"/>
          <p:nvPr/>
        </p:nvSpPr>
        <p:spPr>
          <a:xfrm>
            <a:off x="3200400" y="2133600"/>
            <a:ext cx="5108575" cy="369332"/>
          </a:xfrm>
          <a:prstGeom prst="rect">
            <a:avLst/>
          </a:prstGeom>
          <a:noFill/>
        </p:spPr>
        <p:txBody>
          <a:bodyPr wrap="square" rtlCol="1">
            <a:spAutoFit/>
          </a:bodyPr>
          <a:lstStyle/>
          <a:p>
            <a:pPr algn="r" rtl="1"/>
            <a:r>
              <a:rPr lang="fa-IR" b="1" dirty="0" smtClean="0">
                <a:cs typeface="B Zar" pitchFamily="2" charset="-78"/>
              </a:rPr>
              <a:t>1ـ تولید مقاله و کسب جوایز </a:t>
            </a:r>
            <a:endParaRPr lang="fa-IR" b="1" dirty="0">
              <a:cs typeface="B Zar" pitchFamily="2" charset="-78"/>
            </a:endParaRPr>
          </a:p>
        </p:txBody>
      </p:sp>
      <p:sp>
        <p:nvSpPr>
          <p:cNvPr id="10" name="TextBox 9"/>
          <p:cNvSpPr txBox="1"/>
          <p:nvPr/>
        </p:nvSpPr>
        <p:spPr>
          <a:xfrm>
            <a:off x="914400" y="2463225"/>
            <a:ext cx="7315200" cy="634020"/>
          </a:xfrm>
          <a:prstGeom prst="rect">
            <a:avLst/>
          </a:prstGeom>
          <a:noFill/>
        </p:spPr>
        <p:txBody>
          <a:bodyPr wrap="square" rtlCol="1">
            <a:spAutoFit/>
          </a:bodyPr>
          <a:lstStyle/>
          <a:p>
            <a:pPr algn="r" rtl="1">
              <a:lnSpc>
                <a:spcPct val="110000"/>
              </a:lnSpc>
            </a:pPr>
            <a:r>
              <a:rPr lang="fa-IR" sz="1600" dirty="0" smtClean="0">
                <a:cs typeface="B Zar" pitchFamily="2" charset="-78"/>
              </a:rPr>
              <a:t>گروه زبان و ادبیات عربی در تولید علم و همچنین کسب جوایز ملی و بین المللی پیشرفت چشمگیری داشته است که در ادامه به مهترین آنها اشاره می شود: </a:t>
            </a:r>
            <a:endParaRPr lang="fa-IR" sz="1600" dirty="0">
              <a:cs typeface="B Zar" pitchFamily="2" charset="-78"/>
            </a:endParaRPr>
          </a:p>
        </p:txBody>
      </p:sp>
    </p:spTree>
    <p:extLst>
      <p:ext uri="{BB962C8B-B14F-4D97-AF65-F5344CB8AC3E}">
        <p14:creationId xmlns:p14="http://schemas.microsoft.com/office/powerpoint/2010/main" val="3333446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پژوهشی</a:t>
            </a:r>
            <a:endParaRPr lang="en-US" sz="2400" dirty="0">
              <a:solidFill>
                <a:srgbClr val="FF0000"/>
              </a:solidFill>
              <a:cs typeface="B Titr" pitchFamily="2" charset="-78"/>
            </a:endParaRPr>
          </a:p>
        </p:txBody>
      </p:sp>
      <p:sp>
        <p:nvSpPr>
          <p:cNvPr id="6" name="TextBox 5"/>
          <p:cNvSpPr txBox="1"/>
          <p:nvPr/>
        </p:nvSpPr>
        <p:spPr>
          <a:xfrm>
            <a:off x="5181600" y="2057400"/>
            <a:ext cx="3127375" cy="369332"/>
          </a:xfrm>
          <a:prstGeom prst="rect">
            <a:avLst/>
          </a:prstGeom>
          <a:noFill/>
        </p:spPr>
        <p:txBody>
          <a:bodyPr wrap="square" rtlCol="1">
            <a:spAutoFit/>
          </a:bodyPr>
          <a:lstStyle/>
          <a:p>
            <a:pPr algn="r" rtl="1"/>
            <a:r>
              <a:rPr lang="fa-IR" b="1" dirty="0" smtClean="0">
                <a:cs typeface="B Zar" pitchFamily="2" charset="-78"/>
              </a:rPr>
              <a:t>2ـ چاپ و نشر کتاب</a:t>
            </a:r>
            <a:endParaRPr lang="fa-IR" b="1" dirty="0">
              <a:cs typeface="B Zar" pitchFamily="2" charset="-78"/>
            </a:endParaRPr>
          </a:p>
        </p:txBody>
      </p:sp>
      <p:sp>
        <p:nvSpPr>
          <p:cNvPr id="7" name="TextBox 6"/>
          <p:cNvSpPr txBox="1"/>
          <p:nvPr/>
        </p:nvSpPr>
        <p:spPr>
          <a:xfrm>
            <a:off x="2558631" y="2414826"/>
            <a:ext cx="5670969" cy="830997"/>
          </a:xfrm>
          <a:prstGeom prst="rect">
            <a:avLst/>
          </a:prstGeom>
          <a:noFill/>
        </p:spPr>
        <p:txBody>
          <a:bodyPr wrap="square" rtlCol="1">
            <a:spAutoFit/>
          </a:bodyPr>
          <a:lstStyle/>
          <a:p>
            <a:pPr algn="just" rtl="1"/>
            <a:r>
              <a:rPr lang="fa-IR" sz="1600" dirty="0" smtClean="0">
                <a:cs typeface="B Zar" pitchFamily="2" charset="-78"/>
              </a:rPr>
              <a:t>تألیف و ترجمه </a:t>
            </a:r>
            <a:r>
              <a:rPr lang="fa-IR" sz="1600" dirty="0" smtClean="0">
                <a:cs typeface="B Zar" pitchFamily="2" charset="-78"/>
              </a:rPr>
              <a:t>10 </a:t>
            </a:r>
            <a:r>
              <a:rPr lang="fa-IR" sz="1600" dirty="0" smtClean="0">
                <a:cs typeface="B Zar" pitchFamily="2" charset="-78"/>
              </a:rPr>
              <a:t>عنوان</a:t>
            </a:r>
            <a:r>
              <a:rPr lang="ar-SA" sz="1600" dirty="0" smtClean="0">
                <a:cs typeface="B Zar" pitchFamily="2" charset="-78"/>
              </a:rPr>
              <a:t> </a:t>
            </a:r>
            <a:r>
              <a:rPr lang="ar-SA" sz="1600" dirty="0" smtClean="0">
                <a:cs typeface="B Zar" pitchFamily="2" charset="-78"/>
              </a:rPr>
              <a:t>کتاب</a:t>
            </a:r>
            <a:r>
              <a:rPr lang="fa-IR" sz="1600" dirty="0" smtClean="0">
                <a:cs typeface="B Zar" pitchFamily="2" charset="-78"/>
              </a:rPr>
              <a:t> توسط اعضای محترم گروه زبان و ادبیات عربی</a:t>
            </a:r>
            <a:endParaRPr lang="en-US" sz="1600" dirty="0">
              <a:cs typeface="B Zar" pitchFamily="2" charset="-78"/>
            </a:endParaRPr>
          </a:p>
          <a:p>
            <a:pPr algn="just" rtl="1"/>
            <a:endParaRPr lang="en-US" sz="1600" dirty="0">
              <a:cs typeface="B Zar" pitchFamily="2" charset="-78"/>
            </a:endParaRPr>
          </a:p>
          <a:p>
            <a:pPr algn="just"/>
            <a:endParaRPr lang="fa-IR" sz="1600" dirty="0">
              <a:cs typeface="B Zar" pitchFamily="2" charset="-7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96" r="16255"/>
          <a:stretch/>
        </p:blipFill>
        <p:spPr bwMode="auto">
          <a:xfrm>
            <a:off x="5285839" y="4724400"/>
            <a:ext cx="1495961" cy="16292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787" y="4724400"/>
            <a:ext cx="1467213" cy="16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6162" y="2895601"/>
            <a:ext cx="1449238" cy="16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5732" r="14307"/>
          <a:stretch/>
        </p:blipFill>
        <p:spPr bwMode="auto">
          <a:xfrm>
            <a:off x="6838587" y="2895600"/>
            <a:ext cx="1467213" cy="1600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E:\Drive E\Dr Mohamad Ghafoori(madark)\madarc Ghafoori\savabegh pajohshi\ketab\ترجمه\daesh\photo_2017-07-23_19-59-0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1306"/>
          <a:stretch/>
        </p:blipFill>
        <p:spPr bwMode="auto">
          <a:xfrm>
            <a:off x="5257862" y="2895600"/>
            <a:ext cx="1447738" cy="1600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2057400" y="2895600"/>
            <a:ext cx="1449238" cy="1600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r="50000"/>
          <a:stretch/>
        </p:blipFill>
        <p:spPr>
          <a:xfrm>
            <a:off x="457200" y="2895599"/>
            <a:ext cx="1449238" cy="1600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2" descr="C:\Users\01\Downloads\vahdat.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7600" y="4724400"/>
            <a:ext cx="1495961" cy="16292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27" name="Picture 3" descr="C:\Users\01\Downloads\17.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8838" y="4724400"/>
            <a:ext cx="1447800" cy="16263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C:\Users\01\Downloads\19.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201" y="4724399"/>
            <a:ext cx="1449238" cy="16263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36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پژوهشی</a:t>
            </a:r>
            <a:endParaRPr lang="en-US" sz="2400" dirty="0">
              <a:solidFill>
                <a:srgbClr val="FF0000"/>
              </a:solidFill>
              <a:cs typeface="B Titr" pitchFamily="2" charset="-78"/>
            </a:endParaRPr>
          </a:p>
        </p:txBody>
      </p:sp>
      <p:sp>
        <p:nvSpPr>
          <p:cNvPr id="6" name="TextBox 5"/>
          <p:cNvSpPr txBox="1"/>
          <p:nvPr/>
        </p:nvSpPr>
        <p:spPr>
          <a:xfrm>
            <a:off x="3048000" y="1981200"/>
            <a:ext cx="5257800" cy="369332"/>
          </a:xfrm>
          <a:prstGeom prst="rect">
            <a:avLst/>
          </a:prstGeom>
          <a:noFill/>
        </p:spPr>
        <p:txBody>
          <a:bodyPr wrap="square" rtlCol="1">
            <a:spAutoFit/>
          </a:bodyPr>
          <a:lstStyle/>
          <a:p>
            <a:pPr algn="r" rtl="1"/>
            <a:r>
              <a:rPr lang="fa-IR" b="1" dirty="0" smtClean="0">
                <a:cs typeface="B Zar" pitchFamily="2" charset="-78"/>
              </a:rPr>
              <a:t>3ـ برگزاری همایش</a:t>
            </a:r>
            <a:endParaRPr lang="fa-IR" b="1" dirty="0">
              <a:cs typeface="B Zar" pitchFamily="2" charset="-78"/>
            </a:endParaRPr>
          </a:p>
        </p:txBody>
      </p:sp>
      <p:sp>
        <p:nvSpPr>
          <p:cNvPr id="7" name="TextBox 6"/>
          <p:cNvSpPr txBox="1"/>
          <p:nvPr/>
        </p:nvSpPr>
        <p:spPr>
          <a:xfrm>
            <a:off x="5715000" y="3962400"/>
            <a:ext cx="2667000" cy="1538883"/>
          </a:xfrm>
          <a:prstGeom prst="rect">
            <a:avLst/>
          </a:prstGeom>
          <a:noFill/>
        </p:spPr>
        <p:txBody>
          <a:bodyPr wrap="square" rtlCol="1">
            <a:spAutoFit/>
          </a:bodyPr>
          <a:lstStyle/>
          <a:p>
            <a:pPr algn="just" rtl="1">
              <a:lnSpc>
                <a:spcPct val="150000"/>
              </a:lnSpc>
            </a:pPr>
            <a:r>
              <a:rPr lang="fa-IR" sz="1600" dirty="0" smtClean="0">
                <a:ea typeface="Calibri"/>
                <a:cs typeface="B Zar" pitchFamily="2" charset="-78"/>
              </a:rPr>
              <a:t> همایش </a:t>
            </a:r>
            <a:r>
              <a:rPr lang="fa-IR" sz="1600" dirty="0">
                <a:ea typeface="Calibri"/>
                <a:cs typeface="B Zar" pitchFamily="2" charset="-78"/>
              </a:rPr>
              <a:t>296 </a:t>
            </a:r>
            <a:r>
              <a:rPr lang="fa-IR" sz="1600" dirty="0" smtClean="0">
                <a:ea typeface="Calibri"/>
                <a:cs typeface="B Zar" pitchFamily="2" charset="-78"/>
              </a:rPr>
              <a:t>مقاله رسید که در نوع خود بسیار </a:t>
            </a:r>
            <a:r>
              <a:rPr lang="fa-IR" sz="1600" dirty="0">
                <a:ea typeface="Calibri"/>
                <a:cs typeface="B Zar" pitchFamily="2" charset="-78"/>
              </a:rPr>
              <a:t>قابل توجه </a:t>
            </a:r>
            <a:r>
              <a:rPr lang="fa-IR" sz="1600" dirty="0" smtClean="0">
                <a:ea typeface="Calibri"/>
                <a:cs typeface="B Zar" pitchFamily="2" charset="-78"/>
              </a:rPr>
              <a:t>بود. شایان ذکر است که این </a:t>
            </a:r>
            <a:r>
              <a:rPr lang="fa-IR" sz="1600" dirty="0">
                <a:ea typeface="Calibri"/>
                <a:cs typeface="B Zar" pitchFamily="2" charset="-78"/>
              </a:rPr>
              <a:t>همایش در پایگاه استنادی علوم جهان </a:t>
            </a:r>
            <a:r>
              <a:rPr lang="fa-IR" sz="1600" dirty="0" smtClean="0">
                <a:ea typeface="Calibri"/>
                <a:cs typeface="B Zar" pitchFamily="2" charset="-78"/>
              </a:rPr>
              <a:t>اسلام  </a:t>
            </a:r>
            <a:r>
              <a:rPr lang="en-US" sz="1600" dirty="0" smtClean="0">
                <a:ea typeface="Calibri"/>
                <a:cs typeface="B Zar" pitchFamily="2" charset="-78"/>
              </a:rPr>
              <a:t>ISC</a:t>
            </a:r>
            <a:r>
              <a:rPr lang="fa-IR" sz="1600" dirty="0" smtClean="0">
                <a:ea typeface="Calibri"/>
                <a:cs typeface="B Zar" pitchFamily="2" charset="-78"/>
              </a:rPr>
              <a:t> نمایه شد.</a:t>
            </a:r>
            <a:endParaRPr lang="en-US" sz="1600" dirty="0">
              <a:ea typeface="Calibri"/>
              <a:cs typeface="B Zar" pitchFamily="2" charset="-78"/>
            </a:endParaRPr>
          </a:p>
        </p:txBody>
      </p:sp>
      <p:pic>
        <p:nvPicPr>
          <p:cNvPr id="5122" name="Picture 2" descr="H:\عکس همایش مقاومت\روز اول\IMG_63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370264"/>
            <a:ext cx="2195513" cy="1515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H:\عکس همایش مقاومت\روز اول\IMG_66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611" y="4267200"/>
            <a:ext cx="2198302" cy="175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H:\عکس همایش مقاومت\روز اول\IMG_68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267200"/>
            <a:ext cx="2209800" cy="1769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6600" y="2209800"/>
            <a:ext cx="5105400" cy="1892826"/>
          </a:xfrm>
          <a:prstGeom prst="rect">
            <a:avLst/>
          </a:prstGeom>
          <a:noFill/>
        </p:spPr>
        <p:txBody>
          <a:bodyPr wrap="square" rtlCol="1">
            <a:spAutoFit/>
          </a:bodyPr>
          <a:lstStyle/>
          <a:p>
            <a:pPr algn="just" rtl="1">
              <a:lnSpc>
                <a:spcPct val="150000"/>
              </a:lnSpc>
            </a:pPr>
            <a:r>
              <a:rPr lang="fa-IR" sz="1400" b="1" dirty="0" smtClean="0">
                <a:ea typeface="Calibri"/>
                <a:cs typeface="B Zar" pitchFamily="2" charset="-78"/>
              </a:rPr>
              <a:t>«نخستین </a:t>
            </a:r>
            <a:r>
              <a:rPr lang="fa-IR" sz="1400" b="1" dirty="0">
                <a:ea typeface="Calibri"/>
                <a:cs typeface="B Zar" pitchFamily="2" charset="-78"/>
              </a:rPr>
              <a:t>همایش ملی ادبیات مقاومت با محوریت شهدای دانشجوی خراسان شمالی» </a:t>
            </a:r>
            <a:r>
              <a:rPr lang="fa-IR" sz="1600" dirty="0">
                <a:ea typeface="Calibri"/>
                <a:cs typeface="B Zar" pitchFamily="2" charset="-78"/>
              </a:rPr>
              <a:t>توسط گروه زبان و ادبیات عربی دانشگاه کوثر  برگزار گردید.</a:t>
            </a:r>
            <a:endParaRPr lang="en-US" sz="1600" dirty="0">
              <a:ea typeface="Calibri"/>
              <a:cs typeface="B Zar" pitchFamily="2" charset="-78"/>
            </a:endParaRPr>
          </a:p>
          <a:p>
            <a:pPr algn="just" rtl="1">
              <a:lnSpc>
                <a:spcPct val="150000"/>
              </a:lnSpc>
            </a:pPr>
            <a:r>
              <a:rPr lang="fa-IR" sz="1600" dirty="0">
                <a:ea typeface="Calibri"/>
                <a:cs typeface="B Zar" pitchFamily="2" charset="-78"/>
              </a:rPr>
              <a:t>دبیر علمی همایش:</a:t>
            </a:r>
            <a:r>
              <a:rPr lang="fa-IR" sz="1600" b="1" dirty="0">
                <a:ea typeface="Calibri"/>
                <a:cs typeface="B Zar" pitchFamily="2" charset="-78"/>
              </a:rPr>
              <a:t>  </a:t>
            </a:r>
            <a:r>
              <a:rPr lang="fa-IR" sz="1400" b="1" dirty="0">
                <a:ea typeface="Calibri"/>
                <a:cs typeface="B Zar" pitchFamily="2" charset="-78"/>
              </a:rPr>
              <a:t>آقای دکتر علیرضا حسینی</a:t>
            </a:r>
            <a:endParaRPr lang="en-US" sz="1400" dirty="0">
              <a:ea typeface="Calibri"/>
              <a:cs typeface="B Zar" pitchFamily="2" charset="-78"/>
            </a:endParaRPr>
          </a:p>
          <a:p>
            <a:pPr algn="just" rtl="1">
              <a:lnSpc>
                <a:spcPct val="150000"/>
              </a:lnSpc>
            </a:pPr>
            <a:r>
              <a:rPr lang="fa-IR" sz="1600" dirty="0">
                <a:ea typeface="Calibri"/>
                <a:cs typeface="B Zar" pitchFamily="2" charset="-78"/>
              </a:rPr>
              <a:t>دبیر اجرایی همایش:</a:t>
            </a:r>
            <a:r>
              <a:rPr lang="fa-IR" sz="1600" b="1" dirty="0">
                <a:ea typeface="Calibri"/>
                <a:cs typeface="B Zar" pitchFamily="2" charset="-78"/>
              </a:rPr>
              <a:t>  </a:t>
            </a:r>
            <a:r>
              <a:rPr lang="fa-IR" sz="1400" b="1" dirty="0">
                <a:ea typeface="Calibri"/>
                <a:cs typeface="B Zar" pitchFamily="2" charset="-78"/>
              </a:rPr>
              <a:t>آقای دکتر محمد غفوری فر</a:t>
            </a:r>
            <a:endParaRPr lang="en-US" sz="1400" dirty="0">
              <a:ea typeface="Calibri"/>
              <a:cs typeface="B Zar" pitchFamily="2" charset="-78"/>
            </a:endParaRPr>
          </a:p>
          <a:p>
            <a:pPr algn="just" rtl="1">
              <a:lnSpc>
                <a:spcPct val="150000"/>
              </a:lnSpc>
            </a:pPr>
            <a:r>
              <a:rPr lang="fa-IR" sz="1600" dirty="0" smtClean="0">
                <a:ea typeface="Calibri"/>
                <a:cs typeface="B Zar" pitchFamily="2" charset="-78"/>
              </a:rPr>
              <a:t>این همایش در تاریخ </a:t>
            </a:r>
            <a:r>
              <a:rPr lang="fa-IR" sz="1600" dirty="0">
                <a:ea typeface="Calibri"/>
                <a:cs typeface="B Zar" pitchFamily="2" charset="-78"/>
              </a:rPr>
              <a:t>و 7 دی ماه 1396 در دانشگاه کوثر برگزار ­شد. به </a:t>
            </a:r>
            <a:r>
              <a:rPr lang="fa-IR" sz="1600" dirty="0" smtClean="0">
                <a:ea typeface="Calibri"/>
                <a:cs typeface="B Zar" pitchFamily="2" charset="-78"/>
              </a:rPr>
              <a:t>دبیرخانه    </a:t>
            </a:r>
            <a:endParaRPr lang="fa-IR" sz="1600" dirty="0"/>
          </a:p>
        </p:txBody>
      </p:sp>
    </p:spTree>
    <p:extLst>
      <p:ext uri="{BB962C8B-B14F-4D97-AF65-F5344CB8AC3E}">
        <p14:creationId xmlns:p14="http://schemas.microsoft.com/office/powerpoint/2010/main" val="360100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فرهنگی </a:t>
            </a:r>
            <a:endParaRPr lang="en-US" sz="2400" dirty="0">
              <a:solidFill>
                <a:srgbClr val="FF0000"/>
              </a:solidFill>
              <a:cs typeface="B Titr" pitchFamily="2" charset="-78"/>
            </a:endParaRPr>
          </a:p>
        </p:txBody>
      </p:sp>
      <p:sp>
        <p:nvSpPr>
          <p:cNvPr id="6" name="TextBox 5"/>
          <p:cNvSpPr txBox="1"/>
          <p:nvPr/>
        </p:nvSpPr>
        <p:spPr>
          <a:xfrm>
            <a:off x="990600" y="2133600"/>
            <a:ext cx="7318375" cy="353943"/>
          </a:xfrm>
          <a:prstGeom prst="rect">
            <a:avLst/>
          </a:prstGeom>
          <a:noFill/>
        </p:spPr>
        <p:txBody>
          <a:bodyPr wrap="square" rtlCol="1">
            <a:spAutoFit/>
          </a:bodyPr>
          <a:lstStyle/>
          <a:p>
            <a:pPr algn="r" rtl="1"/>
            <a:r>
              <a:rPr lang="fa-IR" sz="1700" b="1" dirty="0">
                <a:cs typeface="B Zar" pitchFamily="2" charset="-78"/>
              </a:rPr>
              <a:t>1</a:t>
            </a:r>
            <a:r>
              <a:rPr lang="fa-IR" sz="1700" b="1" dirty="0" smtClean="0">
                <a:cs typeface="B Zar" pitchFamily="2" charset="-78"/>
              </a:rPr>
              <a:t>ـ برگزاری مراسم </a:t>
            </a:r>
            <a:r>
              <a:rPr lang="fa-IR" sz="1700" b="1" dirty="0">
                <a:cs typeface="B Zar" pitchFamily="2" charset="-78"/>
              </a:rPr>
              <a:t>استقبال از اولین دوره دانشجویان کارشناسی ارشد رشته زبان و ادبیات </a:t>
            </a:r>
            <a:r>
              <a:rPr lang="fa-IR" sz="1700" b="1" dirty="0" smtClean="0">
                <a:cs typeface="B Zar" pitchFamily="2" charset="-78"/>
              </a:rPr>
              <a:t>عربی</a:t>
            </a:r>
            <a:endParaRPr lang="en-US" sz="1700" b="1" dirty="0">
              <a:cs typeface="B Zar" pitchFamily="2" charset="-78"/>
            </a:endParaRPr>
          </a:p>
        </p:txBody>
      </p:sp>
      <p:pic>
        <p:nvPicPr>
          <p:cNvPr id="7" name="Picture 6" descr="H:\معارفه\IMG_317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3518403"/>
            <a:ext cx="5320347" cy="25775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p:cNvSpPr txBox="1"/>
          <p:nvPr/>
        </p:nvSpPr>
        <p:spPr>
          <a:xfrm>
            <a:off x="609600" y="2539425"/>
            <a:ext cx="7620000" cy="830997"/>
          </a:xfrm>
          <a:prstGeom prst="rect">
            <a:avLst/>
          </a:prstGeom>
          <a:noFill/>
        </p:spPr>
        <p:txBody>
          <a:bodyPr wrap="square" rtlCol="1">
            <a:spAutoFit/>
          </a:bodyPr>
          <a:lstStyle/>
          <a:p>
            <a:pPr algn="r" rtl="1">
              <a:lnSpc>
                <a:spcPct val="150000"/>
              </a:lnSpc>
            </a:pPr>
            <a:r>
              <a:rPr lang="fa-IR" sz="1600" dirty="0">
                <a:solidFill>
                  <a:srgbClr val="333333"/>
                </a:solidFill>
                <a:latin typeface="byekan"/>
                <a:cs typeface="B Zar" panose="00000400000000000000" pitchFamily="2" charset="-78"/>
              </a:rPr>
              <a:t>مراسم استقبال از </a:t>
            </a:r>
            <a:r>
              <a:rPr lang="fa-IR" sz="1600" dirty="0" smtClean="0">
                <a:solidFill>
                  <a:srgbClr val="333333"/>
                </a:solidFill>
                <a:latin typeface="byekan"/>
                <a:cs typeface="B Zar" panose="00000400000000000000" pitchFamily="2" charset="-78"/>
              </a:rPr>
              <a:t>اولین دورة دانشجویان کارشناسی ارشد رشته زبان و ادبیات عربی دانشگاه کوثر  </a:t>
            </a:r>
            <a:r>
              <a:rPr lang="fa-IR" sz="1600" dirty="0">
                <a:solidFill>
                  <a:srgbClr val="333333"/>
                </a:solidFill>
                <a:latin typeface="byekan"/>
                <a:cs typeface="B Zar" panose="00000400000000000000" pitchFamily="2" charset="-78"/>
              </a:rPr>
              <a:t>سال 96 </a:t>
            </a:r>
            <a:r>
              <a:rPr lang="fa-IR" sz="1600" dirty="0" smtClean="0">
                <a:solidFill>
                  <a:srgbClr val="333333"/>
                </a:solidFill>
                <a:latin typeface="byekan"/>
                <a:cs typeface="B Zar" panose="00000400000000000000" pitchFamily="2" charset="-78"/>
              </a:rPr>
              <a:t>روز شنبه 22 </a:t>
            </a:r>
            <a:r>
              <a:rPr lang="fa-IR" sz="1600" dirty="0">
                <a:solidFill>
                  <a:srgbClr val="333333"/>
                </a:solidFill>
                <a:latin typeface="byekan"/>
                <a:cs typeface="B Zar" panose="00000400000000000000" pitchFamily="2" charset="-78"/>
              </a:rPr>
              <a:t>مهرماه با حضور </a:t>
            </a:r>
            <a:r>
              <a:rPr lang="fa-IR" sz="1600" dirty="0" smtClean="0">
                <a:solidFill>
                  <a:srgbClr val="333333"/>
                </a:solidFill>
                <a:latin typeface="byekan"/>
                <a:cs typeface="B Zar" panose="00000400000000000000" pitchFamily="2" charset="-78"/>
              </a:rPr>
              <a:t>اعضای محترم گروه در سالن اجتماعات دانشگاه برگزار گردید.</a:t>
            </a:r>
            <a:endParaRPr lang="fa-IR" sz="1600" dirty="0">
              <a:cs typeface="B Zar" panose="00000400000000000000" pitchFamily="2" charset="-78"/>
            </a:endParaRPr>
          </a:p>
        </p:txBody>
      </p:sp>
    </p:spTree>
    <p:extLst>
      <p:ext uri="{BB962C8B-B14F-4D97-AF65-F5344CB8AC3E}">
        <p14:creationId xmlns:p14="http://schemas.microsoft.com/office/powerpoint/2010/main" val="3409597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فرهنگی </a:t>
            </a:r>
            <a:endParaRPr lang="en-US" sz="2400" dirty="0">
              <a:solidFill>
                <a:srgbClr val="FF0000"/>
              </a:solidFill>
              <a:cs typeface="B Titr" pitchFamily="2" charset="-78"/>
            </a:endParaRPr>
          </a:p>
        </p:txBody>
      </p:sp>
      <p:sp>
        <p:nvSpPr>
          <p:cNvPr id="6" name="TextBox 5"/>
          <p:cNvSpPr txBox="1"/>
          <p:nvPr/>
        </p:nvSpPr>
        <p:spPr>
          <a:xfrm>
            <a:off x="762000" y="2209800"/>
            <a:ext cx="7546975" cy="353943"/>
          </a:xfrm>
          <a:prstGeom prst="rect">
            <a:avLst/>
          </a:prstGeom>
          <a:noFill/>
        </p:spPr>
        <p:txBody>
          <a:bodyPr wrap="square" rtlCol="1">
            <a:spAutoFit/>
          </a:bodyPr>
          <a:lstStyle/>
          <a:p>
            <a:pPr algn="r" rtl="1"/>
            <a:r>
              <a:rPr lang="fa-IR" sz="1700" b="1" dirty="0" smtClean="0">
                <a:cs typeface="B Zar" pitchFamily="2" charset="-78"/>
              </a:rPr>
              <a:t>2ـ  برگزاری مراسم استقبال از دانشجویان ورودی و نشست </a:t>
            </a:r>
            <a:r>
              <a:rPr lang="fa-IR" sz="1700" b="1" dirty="0">
                <a:cs typeface="B Zar" pitchFamily="2" charset="-78"/>
              </a:rPr>
              <a:t>صمیمی دانشجویان </a:t>
            </a:r>
            <a:r>
              <a:rPr lang="fa-IR" sz="1700" b="1" dirty="0" smtClean="0">
                <a:cs typeface="B Zar" pitchFamily="2" charset="-78"/>
              </a:rPr>
              <a:t>با </a:t>
            </a:r>
            <a:r>
              <a:rPr lang="fa-IR" sz="1700" b="1" dirty="0">
                <a:cs typeface="B Zar" pitchFamily="2" charset="-78"/>
              </a:rPr>
              <a:t>اساتید </a:t>
            </a:r>
          </a:p>
        </p:txBody>
      </p:sp>
      <p:pic>
        <p:nvPicPr>
          <p:cNvPr id="7170" name="Picture 2" descr="H:\معارفه\عکس\IMG_31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4648200"/>
            <a:ext cx="3200400" cy="16453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1" name="Picture 3" descr="H:\معارفه\عکس\IMG_31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2667000"/>
            <a:ext cx="3200400" cy="16697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76800" y="2438400"/>
            <a:ext cx="3352800" cy="3385542"/>
          </a:xfrm>
          <a:prstGeom prst="rect">
            <a:avLst/>
          </a:prstGeom>
          <a:noFill/>
        </p:spPr>
        <p:txBody>
          <a:bodyPr wrap="square" rtlCol="1">
            <a:spAutoFit/>
          </a:bodyPr>
          <a:lstStyle/>
          <a:p>
            <a:pPr algn="just" rtl="1">
              <a:lnSpc>
                <a:spcPct val="150000"/>
              </a:lnSpc>
              <a:spcAft>
                <a:spcPts val="800"/>
              </a:spcAft>
            </a:pPr>
            <a:r>
              <a:rPr lang="ar-SA" sz="1600" dirty="0" smtClean="0">
                <a:ea typeface="Calibri"/>
                <a:cs typeface="B Zar" pitchFamily="2" charset="-78"/>
              </a:rPr>
              <a:t>در </a:t>
            </a:r>
            <a:r>
              <a:rPr lang="ar-SA" sz="1600" dirty="0">
                <a:ea typeface="Calibri"/>
                <a:cs typeface="B Zar" pitchFamily="2" charset="-78"/>
              </a:rPr>
              <a:t>این مراسم دکتر </a:t>
            </a:r>
            <a:r>
              <a:rPr lang="fa-IR" sz="1600" dirty="0" smtClean="0">
                <a:ea typeface="Calibri"/>
                <a:cs typeface="B Zar" pitchFamily="2" charset="-78"/>
              </a:rPr>
              <a:t>«</a:t>
            </a:r>
            <a:r>
              <a:rPr lang="ar-SA" sz="1600" dirty="0" smtClean="0">
                <a:ea typeface="Calibri"/>
                <a:cs typeface="B Zar" pitchFamily="2" charset="-78"/>
              </a:rPr>
              <a:t>محمد غفوری‌فر</a:t>
            </a:r>
            <a:r>
              <a:rPr lang="fa-IR" sz="1600" dirty="0" smtClean="0">
                <a:ea typeface="Calibri"/>
                <a:cs typeface="B Zar" pitchFamily="2" charset="-78"/>
              </a:rPr>
              <a:t>»</a:t>
            </a:r>
            <a:r>
              <a:rPr lang="ar-SA" sz="1600" dirty="0" smtClean="0">
                <a:ea typeface="Calibri"/>
                <a:cs typeface="B Zar" pitchFamily="2" charset="-78"/>
              </a:rPr>
              <a:t> </a:t>
            </a:r>
            <a:r>
              <a:rPr lang="ar-SA" sz="1600" dirty="0">
                <a:ea typeface="Calibri"/>
                <a:cs typeface="B Zar" pitchFamily="2" charset="-78"/>
              </a:rPr>
              <a:t>مدیر گروه رشته زبان و ادبیات عربی دانشگاه کوثر پس از عرض خیر مقدم به دانشجویان ورودی جدید </a:t>
            </a:r>
            <a:r>
              <a:rPr lang="ar-SA" sz="1600" dirty="0" smtClean="0">
                <a:ea typeface="Calibri"/>
                <a:cs typeface="B Zar" pitchFamily="2" charset="-78"/>
              </a:rPr>
              <a:t>زبان </a:t>
            </a:r>
            <a:r>
              <a:rPr lang="ar-SA" sz="1600" dirty="0">
                <a:ea typeface="Calibri"/>
                <a:cs typeface="B Zar" pitchFamily="2" charset="-78"/>
              </a:rPr>
              <a:t>و ادبیات </a:t>
            </a:r>
            <a:r>
              <a:rPr lang="ar-SA" sz="1600" dirty="0" smtClean="0">
                <a:ea typeface="Calibri"/>
                <a:cs typeface="B Zar" pitchFamily="2" charset="-78"/>
              </a:rPr>
              <a:t>عربی</a:t>
            </a:r>
            <a:r>
              <a:rPr lang="fa-IR" sz="1600" dirty="0" smtClean="0">
                <a:ea typeface="Calibri"/>
                <a:cs typeface="B Zar" pitchFamily="2" charset="-78"/>
              </a:rPr>
              <a:t>،</a:t>
            </a:r>
            <a:r>
              <a:rPr lang="ar-SA" sz="1600" dirty="0" smtClean="0">
                <a:ea typeface="Calibri"/>
                <a:cs typeface="B Zar" pitchFamily="2" charset="-78"/>
              </a:rPr>
              <a:t> </a:t>
            </a:r>
            <a:r>
              <a:rPr lang="ar-SA" sz="1600" dirty="0">
                <a:ea typeface="Calibri"/>
                <a:cs typeface="B Zar" pitchFamily="2" charset="-78"/>
              </a:rPr>
              <a:t>به معرفی این گروه، دستاوردهای آن از زمان شکل گیری تاکنون و معرفی استادان پرداخت و </a:t>
            </a:r>
            <a:r>
              <a:rPr lang="fa-IR" sz="1600" dirty="0" smtClean="0">
                <a:ea typeface="Calibri"/>
                <a:cs typeface="B Zar" pitchFamily="2" charset="-78"/>
              </a:rPr>
              <a:t>در ادامه، استادان محترم گروه، به </a:t>
            </a:r>
            <a:r>
              <a:rPr lang="ar-SA" sz="1600" dirty="0" smtClean="0">
                <a:ea typeface="Calibri"/>
                <a:cs typeface="B Zar" pitchFamily="2" charset="-78"/>
              </a:rPr>
              <a:t>مهمترین </a:t>
            </a:r>
            <a:r>
              <a:rPr lang="fa-IR" sz="1600" dirty="0" smtClean="0">
                <a:ea typeface="Calibri"/>
                <a:cs typeface="B Zar" pitchFamily="2" charset="-78"/>
              </a:rPr>
              <a:t>نکات آموزشی</a:t>
            </a:r>
            <a:r>
              <a:rPr lang="fa-IR" sz="1600" dirty="0">
                <a:ea typeface="Calibri"/>
                <a:cs typeface="B Zar" pitchFamily="2" charset="-78"/>
              </a:rPr>
              <a:t>، فرهنگی و دانشجویی که دانشجویان ملزم به آگاهی و </a:t>
            </a:r>
            <a:r>
              <a:rPr lang="fa-IR" sz="1600" dirty="0" smtClean="0">
                <a:ea typeface="Calibri"/>
                <a:cs typeface="B Zar" pitchFamily="2" charset="-78"/>
              </a:rPr>
              <a:t>عمل به </a:t>
            </a:r>
            <a:r>
              <a:rPr lang="fa-IR" sz="1600" dirty="0">
                <a:ea typeface="Calibri"/>
                <a:cs typeface="B Zar" pitchFamily="2" charset="-78"/>
              </a:rPr>
              <a:t>آن در طول چهار سال دوران تحصیل خود هستند، </a:t>
            </a:r>
            <a:r>
              <a:rPr lang="fa-IR" sz="1600" dirty="0" smtClean="0">
                <a:ea typeface="Calibri"/>
                <a:cs typeface="B Zar" pitchFamily="2" charset="-78"/>
              </a:rPr>
              <a:t>اشاره نموند.</a:t>
            </a:r>
            <a:endParaRPr lang="en-US" sz="1600" dirty="0">
              <a:ea typeface="Calibri"/>
              <a:cs typeface="B Zar" pitchFamily="2" charset="-78"/>
            </a:endParaRPr>
          </a:p>
        </p:txBody>
      </p:sp>
    </p:spTree>
    <p:extLst>
      <p:ext uri="{BB962C8B-B14F-4D97-AF65-F5344CB8AC3E}">
        <p14:creationId xmlns:p14="http://schemas.microsoft.com/office/powerpoint/2010/main" val="2496586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فرهنگی </a:t>
            </a:r>
            <a:endParaRPr lang="en-US" sz="2400" dirty="0">
              <a:solidFill>
                <a:srgbClr val="FF0000"/>
              </a:solidFill>
              <a:cs typeface="B Titr" pitchFamily="2" charset="-78"/>
            </a:endParaRPr>
          </a:p>
        </p:txBody>
      </p:sp>
      <p:sp>
        <p:nvSpPr>
          <p:cNvPr id="8" name="TextBox 7"/>
          <p:cNvSpPr txBox="1"/>
          <p:nvPr/>
        </p:nvSpPr>
        <p:spPr>
          <a:xfrm>
            <a:off x="838200" y="2133600"/>
            <a:ext cx="7470775" cy="353943"/>
          </a:xfrm>
          <a:prstGeom prst="rect">
            <a:avLst/>
          </a:prstGeom>
          <a:noFill/>
        </p:spPr>
        <p:txBody>
          <a:bodyPr wrap="square" rtlCol="1">
            <a:spAutoFit/>
          </a:bodyPr>
          <a:lstStyle/>
          <a:p>
            <a:pPr algn="r" rtl="1"/>
            <a:r>
              <a:rPr lang="fa-IR" sz="1700" b="1" dirty="0" smtClean="0">
                <a:cs typeface="B Zar" pitchFamily="2" charset="-78"/>
              </a:rPr>
              <a:t>3ـ برگزاری مسابقه ارائه داستان کوتاه به زبان عربی </a:t>
            </a:r>
            <a:endParaRPr lang="fa-IR" sz="1700" b="1" dirty="0">
              <a:cs typeface="B Zar" pitchFamily="2" charset="-78"/>
            </a:endParaRPr>
          </a:p>
        </p:txBody>
      </p:sp>
      <p:sp>
        <p:nvSpPr>
          <p:cNvPr id="9" name="TextBox 8"/>
          <p:cNvSpPr txBox="1"/>
          <p:nvPr/>
        </p:nvSpPr>
        <p:spPr>
          <a:xfrm>
            <a:off x="762000" y="2438400"/>
            <a:ext cx="7470775" cy="830997"/>
          </a:xfrm>
          <a:prstGeom prst="rect">
            <a:avLst/>
          </a:prstGeom>
          <a:noFill/>
        </p:spPr>
        <p:txBody>
          <a:bodyPr wrap="square" rtlCol="1">
            <a:spAutoFit/>
          </a:bodyPr>
          <a:lstStyle/>
          <a:p>
            <a:pPr algn="r" rtl="1">
              <a:lnSpc>
                <a:spcPct val="150000"/>
              </a:lnSpc>
            </a:pPr>
            <a:r>
              <a:rPr lang="fa-IR" sz="1600" dirty="0" smtClean="0">
                <a:cs typeface="B Zar" pitchFamily="2" charset="-78"/>
              </a:rPr>
              <a:t>نخستین مسابقه داستان کوتاه به زبان عربی به همت انجمن علمی زبان و ادبیات عربی و خانم دکتر سمیه السادات طباطبایی در دانشگاه کوثر برگزار گردید.</a:t>
            </a:r>
            <a:endParaRPr lang="fa-IR" sz="1600" dirty="0">
              <a:cs typeface="B Zar" pitchFamily="2" charset="-78"/>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5670"/>
          <a:stretch/>
        </p:blipFill>
        <p:spPr>
          <a:xfrm>
            <a:off x="1066800" y="3505200"/>
            <a:ext cx="4832487" cy="22284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1852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52800" y="1066800"/>
            <a:ext cx="2667000" cy="461665"/>
          </a:xfrm>
          <a:prstGeom prst="rect">
            <a:avLst/>
          </a:prstGeom>
          <a:solidFill>
            <a:schemeClr val="bg1"/>
          </a:solidFill>
          <a:ln>
            <a:solidFill>
              <a:schemeClr val="bg1"/>
            </a:solidFill>
          </a:ln>
        </p:spPr>
        <p:txBody>
          <a:bodyPr wrap="square" rtlCol="0">
            <a:spAutoFit/>
          </a:bodyPr>
          <a:lstStyle/>
          <a:p>
            <a:pPr algn="ctr"/>
            <a:r>
              <a:rPr lang="fa-IR" sz="2400" b="1" dirty="0" smtClean="0">
                <a:solidFill>
                  <a:srgbClr val="FF0000"/>
                </a:solidFill>
                <a:effectLst>
                  <a:outerShdw blurRad="38100" dist="38100" dir="2700000" algn="tl">
                    <a:srgbClr val="000000">
                      <a:alpha val="43137"/>
                    </a:srgbClr>
                  </a:outerShdw>
                </a:effectLst>
                <a:latin typeface="Andalus" pitchFamily="18" charset="-78"/>
                <a:cs typeface="Andalus" pitchFamily="18" charset="-78"/>
              </a:rPr>
              <a:t>تقریر موجز باللغة العربیة</a:t>
            </a:r>
            <a:endParaRPr lang="en-US" sz="2400" b="1" dirty="0">
              <a:solidFill>
                <a:srgbClr val="FF0000"/>
              </a:solidFill>
              <a:effectLst>
                <a:outerShdw blurRad="38100" dist="38100" dir="2700000" algn="tl">
                  <a:srgbClr val="000000">
                    <a:alpha val="43137"/>
                  </a:srgbClr>
                </a:outerShdw>
              </a:effectLst>
              <a:latin typeface="Andalus" pitchFamily="18" charset="-78"/>
              <a:cs typeface="Andalus" pitchFamily="18" charset="-78"/>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69411" y="1062334"/>
            <a:ext cx="2743200" cy="523220"/>
          </a:xfrm>
          <a:prstGeom prst="rect">
            <a:avLst/>
          </a:prstGeom>
          <a:solidFill>
            <a:schemeClr val="bg1"/>
          </a:solidFill>
          <a:ln>
            <a:solidFill>
              <a:schemeClr val="bg1"/>
            </a:solidFill>
          </a:ln>
        </p:spPr>
        <p:txBody>
          <a:bodyPr wrap="square" rtlCol="0">
            <a:spAutoFit/>
          </a:bodyPr>
          <a:lstStyle/>
          <a:p>
            <a:pPr algn="ctr" rtl="1"/>
            <a:r>
              <a:rPr lang="fa-IR" sz="2800" b="1" dirty="0">
                <a:solidFill>
                  <a:srgbClr val="FF0000"/>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تقریر </a:t>
            </a:r>
            <a:r>
              <a:rPr lang="fa-IR" sz="2800" b="1" dirty="0" smtClean="0">
                <a:solidFill>
                  <a:srgbClr val="FF0000"/>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موجز باللغة العربیة</a:t>
            </a:r>
            <a:endParaRPr lang="en-US" sz="2800" b="1" dirty="0">
              <a:solidFill>
                <a:srgbClr val="FF0000"/>
              </a:solidFill>
              <a:effectLst>
                <a:outerShdw blurRad="38100" dist="38100" dir="2700000" algn="tl">
                  <a:srgbClr val="000000">
                    <a:alpha val="43137"/>
                  </a:srgbClr>
                </a:outerShdw>
              </a:effectLst>
              <a:latin typeface="Traditional Arabic" pitchFamily="18" charset="-78"/>
              <a:ea typeface="Calibri"/>
              <a:cs typeface="Traditional Arabic" pitchFamily="18" charset="-78"/>
            </a:endParaRPr>
          </a:p>
        </p:txBody>
      </p:sp>
      <p:sp>
        <p:nvSpPr>
          <p:cNvPr id="9" name="TextBox 8"/>
          <p:cNvSpPr txBox="1"/>
          <p:nvPr/>
        </p:nvSpPr>
        <p:spPr>
          <a:xfrm>
            <a:off x="762000" y="2059460"/>
            <a:ext cx="7620000" cy="3884140"/>
          </a:xfrm>
          <a:prstGeom prst="rect">
            <a:avLst/>
          </a:prstGeom>
          <a:noFill/>
        </p:spPr>
        <p:txBody>
          <a:bodyPr wrap="square" rtlCol="1">
            <a:spAutoFit/>
          </a:bodyPr>
          <a:lstStyle/>
          <a:p>
            <a:pPr algn="just" rtl="1">
              <a:lnSpc>
                <a:spcPct val="110000"/>
              </a:lnSpc>
            </a:pPr>
            <a:r>
              <a:rPr lang="ar-SA" sz="1600" dirty="0" smtClean="0">
                <a:ea typeface="Calibri"/>
                <a:cs typeface="Lotus Linotype"/>
              </a:rPr>
              <a:t>هنا </a:t>
            </a:r>
            <a:r>
              <a:rPr lang="ar-SA" sz="1600" dirty="0">
                <a:ea typeface="Calibri"/>
                <a:cs typeface="Lotus Linotype"/>
              </a:rPr>
              <a:t>- في قسم اللغة العربية وآدابها بكلية الآداب </a:t>
            </a:r>
            <a:r>
              <a:rPr lang="ar-SA" sz="1600" dirty="0" smtClean="0">
                <a:ea typeface="Calibri"/>
                <a:cs typeface="Lotus Linotype"/>
              </a:rPr>
              <a:t>والع</a:t>
            </a:r>
            <a:r>
              <a:rPr lang="fa-IR" sz="1600" dirty="0" smtClean="0">
                <a:ea typeface="Calibri"/>
                <a:cs typeface="Lotus Linotype"/>
              </a:rPr>
              <a:t>ل</a:t>
            </a:r>
            <a:r>
              <a:rPr lang="ar-SA" sz="1600" dirty="0" smtClean="0">
                <a:ea typeface="Calibri"/>
                <a:cs typeface="Lotus Linotype"/>
              </a:rPr>
              <a:t>وم </a:t>
            </a:r>
            <a:r>
              <a:rPr lang="ar-SA" sz="1600" dirty="0">
                <a:ea typeface="Calibri"/>
                <a:cs typeface="Lotus Linotype"/>
              </a:rPr>
              <a:t>الإنسانية - يشرفنا أن نخدم اللغة العربية: لغة القرآن، ونموذج الفصاحة والكلم الرفيع. وذلك عبر البرامج التي يقدمها القسم لطلاب البكالوريوس وطلاب الدراسات العليا ويديرها عدد من الأساتذة البارزين في التخصصات اللغوية والأدبية، أو عبر الأنشطة العلمية والثقافية المتنوعة التي ينظمها القسم. </a:t>
            </a:r>
            <a:endParaRPr lang="en-US" sz="1600" dirty="0">
              <a:ea typeface="Calibri"/>
              <a:cs typeface="Arial"/>
            </a:endParaRPr>
          </a:p>
          <a:p>
            <a:pPr algn="just" rtl="1">
              <a:lnSpc>
                <a:spcPct val="110000"/>
              </a:lnSpc>
            </a:pPr>
            <a:r>
              <a:rPr lang="ar-SA" sz="1600" dirty="0">
                <a:ea typeface="Calibri"/>
                <a:cs typeface="Lotus Linotype"/>
              </a:rPr>
              <a:t>تأسس القسم في عام (2014)، وعدد أعضاء الهيئة التدريسية فيه حاليًا  (5) خمسة أساتذة، ويدرس فيها الآن </a:t>
            </a:r>
            <a:r>
              <a:rPr lang="ar-SA" sz="1600" dirty="0" smtClean="0">
                <a:ea typeface="Calibri"/>
                <a:cs typeface="Lotus Linotype"/>
              </a:rPr>
              <a:t>(</a:t>
            </a:r>
            <a:r>
              <a:rPr lang="en-US" sz="1600" dirty="0" smtClean="0">
                <a:ea typeface="Calibri"/>
                <a:cs typeface="Lotus Linotype"/>
              </a:rPr>
              <a:t>132</a:t>
            </a:r>
            <a:r>
              <a:rPr lang="ar-SA" sz="1600" dirty="0" smtClean="0">
                <a:ea typeface="Calibri"/>
                <a:cs typeface="Lotus Linotype"/>
              </a:rPr>
              <a:t>) </a:t>
            </a:r>
            <a:r>
              <a:rPr lang="ar-SA" sz="1600" dirty="0">
                <a:ea typeface="Calibri"/>
                <a:cs typeface="Lotus Linotype"/>
              </a:rPr>
              <a:t>طـالبة، </a:t>
            </a:r>
            <a:r>
              <a:rPr lang="ar-SA" sz="1600" dirty="0" smtClean="0">
                <a:ea typeface="Calibri"/>
                <a:cs typeface="Lotus Linotype"/>
              </a:rPr>
              <a:t>وقد </a:t>
            </a:r>
            <a:r>
              <a:rPr lang="ar-SA" sz="1600" dirty="0">
                <a:ea typeface="Calibri"/>
                <a:cs typeface="Lotus Linotype"/>
              </a:rPr>
              <a:t>خرّج </a:t>
            </a:r>
            <a:r>
              <a:rPr lang="ar-SA" sz="1600" dirty="0" smtClean="0">
                <a:ea typeface="Calibri"/>
                <a:cs typeface="Lotus Linotype"/>
              </a:rPr>
              <a:t>(</a:t>
            </a:r>
            <a:r>
              <a:rPr lang="en-US" sz="1600" dirty="0" smtClean="0">
                <a:ea typeface="Calibri"/>
                <a:cs typeface="Lotus Linotype"/>
              </a:rPr>
              <a:t>20</a:t>
            </a:r>
            <a:r>
              <a:rPr lang="ar-SA" sz="1600" dirty="0" smtClean="0">
                <a:ea typeface="Calibri"/>
                <a:cs typeface="Lotus Linotype"/>
              </a:rPr>
              <a:t>) </a:t>
            </a:r>
            <a:r>
              <a:rPr lang="ar-SA" sz="1600" dirty="0">
                <a:ea typeface="Calibri"/>
                <a:cs typeface="Lotus Linotype"/>
              </a:rPr>
              <a:t>طالبة منهن: من حملة شهادة البكالوريوس، وقد قدم أعضاء الهيئة التدريسية أبحاثًا كثيرة منشورة في مجلات عالمية  محكمة، وأبحاثًا  أخرى شاركت في مؤتمرات وطنیة وعالمية </a:t>
            </a:r>
            <a:r>
              <a:rPr lang="fa-IR" sz="1600" dirty="0" smtClean="0">
                <a:ea typeface="Calibri"/>
                <a:cs typeface="Lotus Linotype"/>
              </a:rPr>
              <a:t>ومما </a:t>
            </a:r>
            <a:r>
              <a:rPr lang="fa-IR" sz="1600" dirty="0">
                <a:ea typeface="Calibri"/>
                <a:cs typeface="Lotus Linotype"/>
              </a:rPr>
              <a:t>يفخر به قسم اللغة العربية وآدابها أنَّ عدداً من أعضائه حصلوا على جوائز عالميّة وعربية ووطنيّة ، كجائزة فارابي العالمیة بواسطة دکتورة سمیة السادات طباطبایی، وجائزة التميز في التدريس بواسطة دکتور علیرضا حسینی، وجوائز ثقافيّة وعلميّة أخرى</a:t>
            </a:r>
            <a:r>
              <a:rPr lang="en-US" sz="1600" dirty="0">
                <a:latin typeface="Lotus Linotype"/>
                <a:ea typeface="Calibri"/>
                <a:cs typeface="Arial"/>
              </a:rPr>
              <a:t> </a:t>
            </a:r>
            <a:r>
              <a:rPr lang="en-US" sz="1600" dirty="0" smtClean="0">
                <a:latin typeface="Lotus Linotype"/>
                <a:ea typeface="Calibri"/>
                <a:cs typeface="Arial"/>
              </a:rPr>
              <a:t>.</a:t>
            </a:r>
            <a:r>
              <a:rPr lang="fa-IR" sz="1600" dirty="0" smtClean="0">
                <a:ea typeface="Times New Roman"/>
                <a:cs typeface="Lotus Linotype"/>
              </a:rPr>
              <a:t>ويتيح </a:t>
            </a:r>
            <a:r>
              <a:rPr lang="fa-IR" sz="1600" dirty="0">
                <a:ea typeface="Times New Roman"/>
                <a:cs typeface="Lotus Linotype"/>
              </a:rPr>
              <a:t>القسم دراسة مسارات تخصصية في علوم النحو والأدب والنقد العربي وهو بذلك يمنح الدرجات العلمية الآتية</a:t>
            </a:r>
            <a:r>
              <a:rPr lang="en-US" sz="1600" dirty="0" smtClean="0">
                <a:latin typeface="Lotus Linotype"/>
                <a:ea typeface="Times New Roman"/>
                <a:cs typeface="Arial"/>
              </a:rPr>
              <a:t>: </a:t>
            </a:r>
            <a:r>
              <a:rPr lang="fa-IR" sz="1600" dirty="0" smtClean="0">
                <a:ea typeface="Times New Roman"/>
                <a:cs typeface="Lotus Linotype"/>
              </a:rPr>
              <a:t>درجة </a:t>
            </a:r>
            <a:r>
              <a:rPr lang="fa-IR" sz="1600" dirty="0">
                <a:ea typeface="Times New Roman"/>
                <a:cs typeface="Lotus Linotype"/>
              </a:rPr>
              <a:t>البكالوريوس في اللغة العربية </a:t>
            </a:r>
            <a:r>
              <a:rPr lang="fa-IR" sz="1600" dirty="0" smtClean="0">
                <a:ea typeface="Times New Roman"/>
                <a:cs typeface="Lotus Linotype"/>
              </a:rPr>
              <a:t>وآدابها ودرجة </a:t>
            </a:r>
            <a:r>
              <a:rPr lang="fa-IR" sz="1600" dirty="0">
                <a:ea typeface="Times New Roman"/>
                <a:cs typeface="Lotus Linotype"/>
              </a:rPr>
              <a:t>الماجستير في اللغة العربية وآدابها.</a:t>
            </a:r>
            <a:endParaRPr lang="en-US" sz="1600" dirty="0">
              <a:ea typeface="Calibri"/>
              <a:cs typeface="Arial"/>
            </a:endParaRPr>
          </a:p>
          <a:p>
            <a:pPr algn="just" rtl="1">
              <a:lnSpc>
                <a:spcPct val="110000"/>
              </a:lnSpc>
            </a:pPr>
            <a:r>
              <a:rPr lang="fa-IR" sz="1600" dirty="0">
                <a:ea typeface="Calibri"/>
                <a:cs typeface="Lotus Linotype"/>
              </a:rPr>
              <a:t>ختاماً، لا يسعني إلا التذكير بأن هذا الدور الذي يقوم به القسم لم يكن له أن يتحقق لولا فضل الله سبحانه وتعالى </a:t>
            </a:r>
            <a:r>
              <a:rPr lang="fa-IR" sz="1600" dirty="0" smtClean="0">
                <a:ea typeface="Calibri"/>
                <a:cs typeface="Lotus Linotype"/>
              </a:rPr>
              <a:t>ثم </a:t>
            </a:r>
            <a:r>
              <a:rPr lang="fa-IR" sz="1600" dirty="0">
                <a:ea typeface="Calibri"/>
                <a:cs typeface="Lotus Linotype"/>
              </a:rPr>
              <a:t>المنظومة </a:t>
            </a:r>
            <a:r>
              <a:rPr lang="fa-IR" sz="1600" dirty="0" smtClean="0">
                <a:ea typeface="Calibri"/>
                <a:cs typeface="Lotus Linotype"/>
              </a:rPr>
              <a:t>العلمية والتعليمية </a:t>
            </a:r>
            <a:r>
              <a:rPr lang="fa-IR" sz="1600" dirty="0">
                <a:ea typeface="Calibri"/>
                <a:cs typeface="Lotus Linotype"/>
              </a:rPr>
              <a:t>الداعمة والمشجعة والمتمثلة في الجامعة ؛ فللجميع الشكر والتقدير</a:t>
            </a:r>
            <a:endParaRPr lang="en-US" sz="1600" dirty="0">
              <a:ea typeface="Calibri"/>
              <a:cs typeface="Arial"/>
            </a:endParaRPr>
          </a:p>
          <a:p>
            <a:pPr rtl="1">
              <a:lnSpc>
                <a:spcPct val="110000"/>
              </a:lnSpc>
            </a:pPr>
            <a:r>
              <a:rPr lang="fa-IR" sz="1600" dirty="0">
                <a:ea typeface="Calibri"/>
                <a:cs typeface="Lotus Linotype"/>
              </a:rPr>
              <a:t>مدیر قسم اللغة العربية وآدابها</a:t>
            </a:r>
            <a:endParaRPr lang="en-US" sz="1600" dirty="0">
              <a:ea typeface="Calibri"/>
              <a:cs typeface="Arial"/>
            </a:endParaRPr>
          </a:p>
          <a:p>
            <a:pPr rtl="1">
              <a:lnSpc>
                <a:spcPct val="110000"/>
              </a:lnSpc>
            </a:pPr>
            <a:r>
              <a:rPr lang="fa-IR" sz="1600" dirty="0">
                <a:ea typeface="Calibri"/>
                <a:cs typeface="Lotus Linotype"/>
              </a:rPr>
              <a:t>أ. د. محمد غفوری فر</a:t>
            </a:r>
            <a:endParaRPr lang="en-US" sz="1600" dirty="0">
              <a:ea typeface="Calibri"/>
              <a:cs typeface="Arial"/>
            </a:endParaRPr>
          </a:p>
        </p:txBody>
      </p:sp>
    </p:spTree>
    <p:extLst>
      <p:ext uri="{BB962C8B-B14F-4D97-AF65-F5344CB8AC3E}">
        <p14:creationId xmlns:p14="http://schemas.microsoft.com/office/powerpoint/2010/main" val="2902240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81200"/>
            <a:ext cx="8001000" cy="4343400"/>
          </a:xfrm>
        </p:spPr>
        <p:txBody>
          <a:bodyPr>
            <a:noAutofit/>
          </a:bodyPr>
          <a:lstStyle/>
          <a:p>
            <a:pPr marL="0" indent="0" algn="just" rtl="1">
              <a:buNone/>
            </a:pPr>
            <a:endParaRPr lang="fa-IR" sz="1500" dirty="0" smtClean="0">
              <a:cs typeface="B Zar" pitchFamily="2" charset="-78"/>
            </a:endParaRPr>
          </a:p>
          <a:p>
            <a:pPr marL="0" indent="0" algn="just" rtl="1">
              <a:buNone/>
            </a:pPr>
            <a:endParaRPr lang="fa-IR" sz="1500" dirty="0">
              <a:cs typeface="B Zar" pitchFamily="2" charset="-78"/>
            </a:endParaRPr>
          </a:p>
          <a:p>
            <a:pPr marL="0" indent="0" algn="just" rtl="1">
              <a:buNone/>
            </a:pPr>
            <a:endParaRPr lang="fa-IR" sz="1500" dirty="0" smtClean="0">
              <a:cs typeface="B Zar" pitchFamily="2" charset="-78"/>
            </a:endParaRPr>
          </a:p>
          <a:p>
            <a:pPr marL="0" indent="0" algn="just" rtl="1">
              <a:buNone/>
            </a:pPr>
            <a:endParaRPr lang="fa-IR" sz="1500" dirty="0">
              <a:cs typeface="B Zar" pitchFamily="2" charset="-78"/>
            </a:endParaRPr>
          </a:p>
          <a:p>
            <a:pPr marL="0" indent="0" algn="just" rtl="1">
              <a:buNone/>
            </a:pPr>
            <a:endParaRPr lang="fa-IR" sz="1500" dirty="0" smtClean="0">
              <a:cs typeface="B Zar" pitchFamily="2" charset="-78"/>
            </a:endParaRPr>
          </a:p>
          <a:p>
            <a:pPr marL="0" indent="0" algn="just" rtl="1">
              <a:buNone/>
            </a:pPr>
            <a:endParaRPr lang="fa-IR" sz="1500" dirty="0">
              <a:cs typeface="B Zar" pitchFamily="2" charset="-78"/>
            </a:endParaRPr>
          </a:p>
          <a:p>
            <a:pPr marL="0" indent="0" algn="just" rtl="1">
              <a:buNone/>
            </a:pPr>
            <a:endParaRPr lang="fa-IR" sz="1500" dirty="0" smtClean="0">
              <a:cs typeface="B Zar" pitchFamily="2" charset="-78"/>
            </a:endParaRPr>
          </a:p>
          <a:p>
            <a:pPr marL="0" indent="0" algn="just" rtl="1">
              <a:buNone/>
            </a:pPr>
            <a:endParaRPr lang="fa-IR" sz="1500" dirty="0">
              <a:cs typeface="B Zar" pitchFamily="2" charset="-78"/>
            </a:endParaRPr>
          </a:p>
          <a:p>
            <a:pPr marL="0" indent="0" algn="just" rtl="1">
              <a:buNone/>
            </a:pPr>
            <a:endParaRPr lang="fa-IR" sz="1500" dirty="0" smtClean="0">
              <a:cs typeface="B Zar" pitchFamily="2" charset="-78"/>
            </a:endParaRPr>
          </a:p>
          <a:p>
            <a:pPr marL="0" indent="0" algn="just" rtl="1">
              <a:buNone/>
            </a:pPr>
            <a:endParaRPr lang="fa-IR" sz="1000" dirty="0">
              <a:cs typeface="B Zar" pitchFamily="2" charset="-78"/>
            </a:endParaRPr>
          </a:p>
          <a:p>
            <a:pPr marL="0" indent="0" algn="just" rtl="1">
              <a:buNone/>
            </a:pPr>
            <a:r>
              <a:rPr lang="fa-IR" sz="1600" dirty="0">
                <a:cs typeface="B Zar" pitchFamily="2" charset="-78"/>
              </a:rPr>
              <a:t>گذشت 5 سال از تاسیس آن، </a:t>
            </a:r>
            <a:r>
              <a:rPr lang="fa-IR" sz="1600" dirty="0" smtClean="0">
                <a:cs typeface="B Zar" pitchFamily="2" charset="-78"/>
              </a:rPr>
              <a:t>به پیشرفت </a:t>
            </a:r>
            <a:r>
              <a:rPr lang="fa-IR" sz="1600" dirty="0">
                <a:cs typeface="B Zar" pitchFamily="2" charset="-78"/>
              </a:rPr>
              <a:t>های </a:t>
            </a:r>
            <a:r>
              <a:rPr lang="fa-IR" sz="1600" dirty="0" smtClean="0">
                <a:cs typeface="B Zar" pitchFamily="2" charset="-78"/>
              </a:rPr>
              <a:t>چشمگیر و قابل ملاحظه ای </a:t>
            </a:r>
            <a:r>
              <a:rPr lang="fa-IR" sz="1600" dirty="0">
                <a:cs typeface="B Zar" pitchFamily="2" charset="-78"/>
              </a:rPr>
              <a:t>دست </a:t>
            </a:r>
            <a:r>
              <a:rPr lang="fa-IR" sz="1600" dirty="0" smtClean="0">
                <a:cs typeface="B Zar" pitchFamily="2" charset="-78"/>
              </a:rPr>
              <a:t>یافت که در ادامه به مهمترین آنها اشاره خواهد شد.</a:t>
            </a:r>
          </a:p>
          <a:p>
            <a:pPr marL="0" indent="0" algn="just" rtl="1">
              <a:buNone/>
            </a:pPr>
            <a:r>
              <a:rPr lang="fa-IR" sz="1600" dirty="0" smtClean="0">
                <a:cs typeface="B Zar" pitchFamily="2" charset="-78"/>
              </a:rPr>
              <a:t>در </a:t>
            </a:r>
            <a:r>
              <a:rPr lang="fa-IR" sz="1600" dirty="0">
                <a:cs typeface="B Zar" pitchFamily="2" charset="-78"/>
              </a:rPr>
              <a:t>پایان </a:t>
            </a:r>
            <a:r>
              <a:rPr lang="fa-IR" sz="1600" dirty="0" smtClean="0">
                <a:cs typeface="B Zar" pitchFamily="2" charset="-78"/>
              </a:rPr>
              <a:t>مراتب امتنان </a:t>
            </a:r>
            <a:r>
              <a:rPr lang="fa-IR" sz="1600" dirty="0">
                <a:cs typeface="B Zar" pitchFamily="2" charset="-78"/>
              </a:rPr>
              <a:t>و سپاس خود را از تلاش صادقانه و مخلصانه همة همکاران و بزرگوارانی که در این </a:t>
            </a:r>
            <a:r>
              <a:rPr lang="fa-IR" sz="1600" dirty="0" smtClean="0">
                <a:cs typeface="B Zar" pitchFamily="2" charset="-78"/>
              </a:rPr>
              <a:t>وظیفه خطیر </a:t>
            </a:r>
            <a:r>
              <a:rPr lang="fa-IR" sz="1600" dirty="0">
                <a:cs typeface="B Zar" pitchFamily="2" charset="-78"/>
              </a:rPr>
              <a:t>یاریگر ما بودند صمیمانه و خالصانه ابراز </a:t>
            </a:r>
            <a:r>
              <a:rPr lang="fa-IR" sz="1600" dirty="0" smtClean="0">
                <a:cs typeface="B Zar" pitchFamily="2" charset="-78"/>
              </a:rPr>
              <a:t>می نماییم </a:t>
            </a:r>
            <a:r>
              <a:rPr lang="fa-IR" sz="1600" dirty="0">
                <a:cs typeface="B Zar" pitchFamily="2" charset="-78"/>
              </a:rPr>
              <a:t>و برای این عزیزان از درگاه ایزد منان سربلندی و توفیق </a:t>
            </a:r>
            <a:r>
              <a:rPr lang="fa-IR" sz="1600" dirty="0" smtClean="0">
                <a:cs typeface="B Zar" pitchFamily="2" charset="-78"/>
              </a:rPr>
              <a:t>روز افزون را خواهانیم. </a:t>
            </a:r>
          </a:p>
          <a:p>
            <a:pPr marL="0" indent="0" algn="just" rtl="1">
              <a:buNone/>
            </a:pPr>
            <a:r>
              <a:rPr lang="fa-IR" sz="1600" dirty="0" smtClean="0">
                <a:cs typeface="B Zar" pitchFamily="2" charset="-78"/>
              </a:rPr>
              <a:t>                                                                                                                                               </a:t>
            </a:r>
            <a:r>
              <a:rPr lang="fa-IR" sz="1400" dirty="0" smtClean="0">
                <a:cs typeface="B Zar" pitchFamily="2" charset="-78"/>
              </a:rPr>
              <a:t>دکتر محمد غفوری فر </a:t>
            </a:r>
          </a:p>
          <a:p>
            <a:pPr marL="0" indent="0" rtl="1">
              <a:buNone/>
            </a:pPr>
            <a:r>
              <a:rPr lang="fa-IR" sz="1400" dirty="0" smtClean="0">
                <a:cs typeface="B Zar" pitchFamily="2" charset="-78"/>
              </a:rPr>
              <a:t>مدیر گروه زبان و ادبیات عربی دانشگاه کوثر</a:t>
            </a:r>
          </a:p>
          <a:p>
            <a:pPr marL="0" indent="0" algn="just" rtl="1">
              <a:buNone/>
            </a:pPr>
            <a:endParaRPr lang="en-US" sz="1500" dirty="0">
              <a:cs typeface="B Za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52704229"/>
              </p:ext>
            </p:extLst>
          </p:nvPr>
        </p:nvGraphicFramePr>
        <p:xfrm>
          <a:off x="685800" y="554423"/>
          <a:ext cx="7543799" cy="1350577"/>
        </p:xfrm>
        <a:graphic>
          <a:graphicData uri="http://schemas.openxmlformats.org/drawingml/2006/table">
            <a:tbl>
              <a:tblPr firstRow="1" bandRow="1">
                <a:tableStyleId>{10A1B5D5-9B99-4C35-A422-299274C87663}</a:tableStyleId>
              </a:tblPr>
              <a:tblGrid>
                <a:gridCol w="2410905"/>
                <a:gridCol w="2955303"/>
                <a:gridCol w="2177591"/>
              </a:tblGrid>
              <a:tr h="176594">
                <a:tc gridSpan="2">
                  <a:txBody>
                    <a:bodyPr/>
                    <a:lstStyle/>
                    <a:p>
                      <a:pPr algn="ctr"/>
                      <a:endParaRPr lang="en-US" sz="600" dirty="0"/>
                    </a:p>
                  </a:txBody>
                  <a:tcPr marL="0" marR="0" marT="0" marB="0">
                    <a:lnB w="28575" cap="flat" cmpd="sng" algn="ctr">
                      <a:solidFill>
                        <a:schemeClr val="accent6">
                          <a:lumMod val="75000"/>
                        </a:schemeClr>
                      </a:solidFill>
                      <a:prstDash val="solid"/>
                      <a:round/>
                      <a:headEnd type="none" w="med" len="med"/>
                      <a:tailEnd type="none" w="med" len="med"/>
                    </a:lnB>
                    <a:solidFill>
                      <a:srgbClr val="000099"/>
                    </a:solidFill>
                  </a:tcPr>
                </a:tc>
                <a:tc hMerge="1">
                  <a:txBody>
                    <a:bodyPr/>
                    <a:lstStyle/>
                    <a:p>
                      <a:endParaRPr lang="en-US" sz="500" dirty="0"/>
                    </a:p>
                  </a:txBody>
                  <a:tcPr marL="0" marR="0" marT="0" marB="0">
                    <a:solidFill>
                      <a:srgbClr val="583991"/>
                    </a:solidFill>
                  </a:tcPr>
                </a:tc>
                <a:tc>
                  <a:txBody>
                    <a:bodyPr/>
                    <a:lstStyle/>
                    <a:p>
                      <a:pPr algn="ctr"/>
                      <a:endParaRPr lang="en-US" sz="1100" dirty="0"/>
                    </a:p>
                  </a:txBody>
                  <a:tcPr marL="0" marR="0" marT="0" marB="0">
                    <a:lnB w="28575" cap="flat" cmpd="sng" algn="ctr">
                      <a:solidFill>
                        <a:schemeClr val="accent6">
                          <a:lumMod val="75000"/>
                        </a:schemeClr>
                      </a:solidFill>
                      <a:prstDash val="solid"/>
                      <a:round/>
                      <a:headEnd type="none" w="med" len="med"/>
                      <a:tailEnd type="none" w="med" len="med"/>
                    </a:lnB>
                    <a:solidFill>
                      <a:srgbClr val="000099"/>
                    </a:solidFill>
                  </a:tcPr>
                </a:tc>
              </a:tr>
              <a:tr h="166483">
                <a:tc>
                  <a:txBody>
                    <a:bodyPr/>
                    <a:lstStyle/>
                    <a:p>
                      <a:pPr algn="ctr"/>
                      <a:endParaRPr lang="en-US" sz="9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900" dirty="0"/>
                    </a:p>
                  </a:txBody>
                  <a:tcPr marL="0" marR="0" marT="0" marB="0">
                    <a:lnL>
                      <a:noFill/>
                    </a:lnL>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9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52400">
                <a:tc>
                  <a:txBody>
                    <a:bodyPr/>
                    <a:lstStyle/>
                    <a:p>
                      <a:pPr algn="ctr"/>
                      <a:endParaRPr lang="en-US" sz="11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rowSpan="4">
                  <a:txBody>
                    <a:bodyPr/>
                    <a:lstStyle/>
                    <a:p>
                      <a:pPr algn="ctr"/>
                      <a:endParaRPr lang="en-US" sz="900" dirty="0"/>
                    </a:p>
                  </a:txBody>
                  <a:tcPr marL="0" marR="0" marT="0" marB="0">
                    <a:lnL>
                      <a:noFill/>
                    </a:lnL>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38820">
                <a:tc>
                  <a:txBody>
                    <a:bodyPr/>
                    <a:lstStyle/>
                    <a:p>
                      <a:pPr algn="ctr"/>
                      <a:endParaRPr lang="en-US" sz="11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vMerge="1">
                  <a:txBody>
                    <a:bodyPr/>
                    <a:lstStyle/>
                    <a:p>
                      <a:endParaRPr lang="en-US" sz="900" dirty="0"/>
                    </a:p>
                  </a:txBody>
                  <a:tcPr marL="0" marR="0" marT="0" marB="0">
                    <a:lnL>
                      <a:noFill/>
                    </a:lnL>
                    <a:lnT w="28575" cap="flat" cmpd="sng" algn="ctr">
                      <a:solidFill>
                        <a:schemeClr val="accent6">
                          <a:lumMod val="75000"/>
                        </a:schemeClr>
                      </a:solidFill>
                      <a:prstDash val="solid"/>
                      <a:round/>
                      <a:headEnd type="none" w="med" len="med"/>
                      <a:tailEnd type="none" w="med" len="med"/>
                    </a:lnT>
                    <a:solidFill>
                      <a:srgbClr val="000099"/>
                    </a:solidFill>
                  </a:tcPr>
                </a:tc>
                <a:tc>
                  <a:txBody>
                    <a:bodyPr/>
                    <a:lstStyle/>
                    <a:p>
                      <a:pPr algn="ctr"/>
                      <a:endParaRPr lang="en-US" sz="7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69300">
                <a:tc>
                  <a:txBody>
                    <a:bodyPr/>
                    <a:lstStyle/>
                    <a:p>
                      <a:pPr algn="ctr"/>
                      <a:endParaRPr lang="en-US" sz="11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vMerge="1">
                  <a:txBody>
                    <a:bodyPr/>
                    <a:lstStyle/>
                    <a:p>
                      <a:endParaRPr lang="en-US" sz="1100" dirty="0"/>
                    </a:p>
                  </a:txBody>
                  <a:tcPr marL="0" marR="0" marT="0" marB="0">
                    <a:solidFill>
                      <a:srgbClr val="583991"/>
                    </a:solidFill>
                  </a:tcPr>
                </a:tc>
                <a:tc>
                  <a:txBody>
                    <a:bodyPr/>
                    <a:lstStyle/>
                    <a:p>
                      <a:pPr algn="ctr"/>
                      <a:endParaRPr lang="en-US" sz="7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58034">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vMerge="1">
                  <a:txBody>
                    <a:bodyPr/>
                    <a:lstStyle/>
                    <a:p>
                      <a:endParaRPr lang="en-US" sz="1100" dirty="0"/>
                    </a:p>
                  </a:txBody>
                  <a:tcPr marL="0" marR="0" marT="0" marB="0">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24737">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14626">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solidFill>
                      <a:srgbClr val="000099"/>
                    </a:solidFill>
                  </a:tcPr>
                </a:tc>
              </a:tr>
            </a:tbl>
          </a:graphicData>
        </a:graphic>
      </p:graphicFrame>
      <p:sp>
        <p:nvSpPr>
          <p:cNvPr id="5" name="Rectangle 4"/>
          <p:cNvSpPr/>
          <p:nvPr/>
        </p:nvSpPr>
        <p:spPr>
          <a:xfrm>
            <a:off x="685800" y="304800"/>
            <a:ext cx="24384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200400" y="990600"/>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بسم الله الرحمن الرحیم</a:t>
            </a:r>
            <a:endParaRPr lang="en-US" sz="2400" dirty="0">
              <a:solidFill>
                <a:srgbClr val="FF0000"/>
              </a:solidFill>
              <a:cs typeface="B Titr" pitchFamily="2" charset="-78"/>
            </a:endParaRPr>
          </a:p>
        </p:txBody>
      </p:sp>
      <p:sp>
        <p:nvSpPr>
          <p:cNvPr id="8" name="Rectangle 7"/>
          <p:cNvSpPr/>
          <p:nvPr/>
        </p:nvSpPr>
        <p:spPr>
          <a:xfrm>
            <a:off x="4191000" y="2057400"/>
            <a:ext cx="4191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r>
              <a:rPr lang="fa-IR" sz="1600" dirty="0" smtClean="0">
                <a:solidFill>
                  <a:schemeClr val="tx1"/>
                </a:solidFill>
                <a:cs typeface="B Zar" pitchFamily="2" charset="-78"/>
              </a:rPr>
              <a:t>بی </a:t>
            </a:r>
            <a:r>
              <a:rPr lang="fa-IR" sz="1600" dirty="0">
                <a:solidFill>
                  <a:schemeClr val="tx1"/>
                </a:solidFill>
                <a:cs typeface="B Zar" pitchFamily="2" charset="-78"/>
              </a:rPr>
              <a:t>شک گروه های آموزشی در دانشگاه ها نقش محوری در ارتقای </a:t>
            </a:r>
            <a:r>
              <a:rPr lang="fa-IR" sz="1600" dirty="0" smtClean="0">
                <a:solidFill>
                  <a:schemeClr val="tx1"/>
                </a:solidFill>
                <a:cs typeface="B Zar" pitchFamily="2" charset="-78"/>
              </a:rPr>
              <a:t>کیفیت آموزشی</a:t>
            </a:r>
            <a:r>
              <a:rPr lang="fa-IR" sz="1600" dirty="0">
                <a:solidFill>
                  <a:schemeClr val="tx1"/>
                </a:solidFill>
                <a:cs typeface="B Zar" pitchFamily="2" charset="-78"/>
              </a:rPr>
              <a:t>، پژوهشی و فرهنگی و همچنین تحقق اهداف آموزش عالی </a:t>
            </a:r>
            <a:r>
              <a:rPr lang="fa-IR" sz="1600" dirty="0" smtClean="0">
                <a:solidFill>
                  <a:schemeClr val="tx1"/>
                </a:solidFill>
                <a:cs typeface="B Zar" pitchFamily="2" charset="-78"/>
              </a:rPr>
              <a:t>دارند. دانشگاه </a:t>
            </a:r>
            <a:r>
              <a:rPr lang="fa-IR" sz="1600" dirty="0">
                <a:solidFill>
                  <a:schemeClr val="tx1"/>
                </a:solidFill>
                <a:cs typeface="B Zar" pitchFamily="2" charset="-78"/>
              </a:rPr>
              <a:t>کوثر (ویژه خواهران)، به عنوان اولین دانشگاه جامع خواهران در </a:t>
            </a:r>
            <a:r>
              <a:rPr lang="fa-IR" sz="1600" dirty="0" smtClean="0">
                <a:solidFill>
                  <a:schemeClr val="tx1"/>
                </a:solidFill>
                <a:cs typeface="B Zar" pitchFamily="2" charset="-78"/>
              </a:rPr>
              <a:t>شمال </a:t>
            </a:r>
            <a:r>
              <a:rPr lang="fa-IR" sz="1600" dirty="0">
                <a:solidFill>
                  <a:schemeClr val="tx1"/>
                </a:solidFill>
                <a:cs typeface="B Zar" pitchFamily="2" charset="-78"/>
              </a:rPr>
              <a:t>شرق کشور در حال حاضر دارای </a:t>
            </a:r>
            <a:r>
              <a:rPr lang="fa-IR" sz="1600" dirty="0" smtClean="0">
                <a:solidFill>
                  <a:schemeClr val="tx1"/>
                </a:solidFill>
                <a:cs typeface="B Zar" pitchFamily="2" charset="-78"/>
              </a:rPr>
              <a:t>18گروه </a:t>
            </a:r>
            <a:r>
              <a:rPr lang="fa-IR" sz="1600" dirty="0">
                <a:solidFill>
                  <a:schemeClr val="tx1"/>
                </a:solidFill>
                <a:cs typeface="B Zar" pitchFamily="2" charset="-78"/>
              </a:rPr>
              <a:t>آموزشی و با </a:t>
            </a:r>
            <a:r>
              <a:rPr lang="fa-IR" sz="1600" dirty="0" smtClean="0">
                <a:solidFill>
                  <a:schemeClr val="tx1"/>
                </a:solidFill>
                <a:cs typeface="B Zar" pitchFamily="2" charset="-78"/>
              </a:rPr>
              <a:t>داشتن امکانات آموزشی، رفاهی </a:t>
            </a:r>
            <a:r>
              <a:rPr lang="fa-IR" sz="1600" dirty="0">
                <a:solidFill>
                  <a:schemeClr val="tx1"/>
                </a:solidFill>
                <a:cs typeface="B Zar" pitchFamily="2" charset="-78"/>
              </a:rPr>
              <a:t>و اعضای هیات علمی برجسته، توانسته </a:t>
            </a:r>
            <a:r>
              <a:rPr lang="fa-IR" sz="1600" dirty="0" smtClean="0">
                <a:solidFill>
                  <a:schemeClr val="tx1"/>
                </a:solidFill>
                <a:cs typeface="B Zar" pitchFamily="2" charset="-78"/>
              </a:rPr>
              <a:t>است پاسخگوی </a:t>
            </a:r>
            <a:r>
              <a:rPr lang="fa-IR" sz="1600" dirty="0">
                <a:solidFill>
                  <a:schemeClr val="tx1"/>
                </a:solidFill>
                <a:cs typeface="B Zar" pitchFamily="2" charset="-78"/>
              </a:rPr>
              <a:t>نیازهای کشور و بویژه منطقه در زمینه تریبت نیروهای </a:t>
            </a:r>
            <a:r>
              <a:rPr lang="fa-IR" sz="1600" dirty="0" smtClean="0">
                <a:solidFill>
                  <a:schemeClr val="tx1"/>
                </a:solidFill>
                <a:cs typeface="B Zar" pitchFamily="2" charset="-78"/>
              </a:rPr>
              <a:t>متخصص باشد.</a:t>
            </a:r>
          </a:p>
          <a:p>
            <a:pPr algn="justLow" rtl="1"/>
            <a:r>
              <a:rPr lang="fa-IR" sz="1600" dirty="0" smtClean="0">
                <a:solidFill>
                  <a:schemeClr val="tx1"/>
                </a:solidFill>
                <a:cs typeface="B Zar" pitchFamily="2" charset="-78"/>
              </a:rPr>
              <a:t>یکی </a:t>
            </a:r>
            <a:r>
              <a:rPr lang="fa-IR" sz="1600" dirty="0">
                <a:solidFill>
                  <a:schemeClr val="tx1"/>
                </a:solidFill>
                <a:cs typeface="B Zar" pitchFamily="2" charset="-78"/>
              </a:rPr>
              <a:t>از گروه های آموزشی فعال دانشگاه کوثر، گروه زبان و </a:t>
            </a:r>
            <a:r>
              <a:rPr lang="fa-IR" sz="1600" dirty="0" smtClean="0">
                <a:solidFill>
                  <a:schemeClr val="tx1"/>
                </a:solidFill>
                <a:cs typeface="B Zar" pitchFamily="2" charset="-78"/>
              </a:rPr>
              <a:t>ادبیات  عربی </a:t>
            </a:r>
            <a:r>
              <a:rPr lang="fa-IR" sz="1600" dirty="0">
                <a:solidFill>
                  <a:schemeClr val="tx1"/>
                </a:solidFill>
                <a:cs typeface="B Zar" pitchFamily="2" charset="-78"/>
              </a:rPr>
              <a:t>است که در تدوین و استقرار و اشاعه اهداف راهبردی دانشگاه نقش محوری را ایفا می کند. این گروه از بدو شکل </a:t>
            </a:r>
            <a:r>
              <a:rPr lang="fa-IR" sz="1600" dirty="0" smtClean="0">
                <a:solidFill>
                  <a:schemeClr val="tx1"/>
                </a:solidFill>
                <a:cs typeface="B Zar" pitchFamily="2" charset="-78"/>
              </a:rPr>
              <a:t>گیری افق های روشنی را برای خود ترسیم نمود بگونه ای که بعد از</a:t>
            </a:r>
            <a:br>
              <a:rPr lang="fa-IR" sz="1600" dirty="0" smtClean="0">
                <a:solidFill>
                  <a:schemeClr val="tx1"/>
                </a:solidFill>
                <a:cs typeface="B Zar" pitchFamily="2" charset="-78"/>
              </a:rPr>
            </a:br>
            <a:r>
              <a:rPr lang="fa-IR" sz="1600" dirty="0" smtClean="0">
                <a:solidFill>
                  <a:schemeClr val="tx1"/>
                </a:solidFill>
                <a:cs typeface="B Zar" pitchFamily="2" charset="-78"/>
              </a:rPr>
              <a:t> </a:t>
            </a:r>
            <a:endParaRPr lang="fa-IR" sz="1600" dirty="0">
              <a:solidFill>
                <a:schemeClr val="tx1"/>
              </a:solidFill>
            </a:endParaRPr>
          </a:p>
        </p:txBody>
      </p:sp>
      <p:pic>
        <p:nvPicPr>
          <p:cNvPr id="10" name="Picture 9"/>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85800" y="1981199"/>
            <a:ext cx="3505200" cy="2638425"/>
          </a:xfrm>
          <a:prstGeom prst="rect">
            <a:avLst/>
          </a:prstGeom>
        </p:spPr>
      </p:pic>
    </p:spTree>
    <p:extLst>
      <p:ext uri="{BB962C8B-B14F-4D97-AF65-F5344CB8AC3E}">
        <p14:creationId xmlns:p14="http://schemas.microsoft.com/office/powerpoint/2010/main" val="33645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993198"/>
              </p:ext>
            </p:extLst>
          </p:nvPr>
        </p:nvGraphicFramePr>
        <p:xfrm>
          <a:off x="685800" y="554423"/>
          <a:ext cx="7543799" cy="1350577"/>
        </p:xfrm>
        <a:graphic>
          <a:graphicData uri="http://schemas.openxmlformats.org/drawingml/2006/table">
            <a:tbl>
              <a:tblPr firstRow="1" bandRow="1">
                <a:tableStyleId>{10A1B5D5-9B99-4C35-A422-299274C87663}</a:tableStyleId>
              </a:tblPr>
              <a:tblGrid>
                <a:gridCol w="2410905"/>
                <a:gridCol w="2955303"/>
                <a:gridCol w="2177591"/>
              </a:tblGrid>
              <a:tr h="176594">
                <a:tc gridSpan="2">
                  <a:txBody>
                    <a:bodyPr/>
                    <a:lstStyle/>
                    <a:p>
                      <a:pPr algn="ctr"/>
                      <a:endParaRPr lang="en-US" sz="600" dirty="0"/>
                    </a:p>
                  </a:txBody>
                  <a:tcPr marL="0" marR="0" marT="0" marB="0">
                    <a:lnB w="28575" cap="flat" cmpd="sng" algn="ctr">
                      <a:solidFill>
                        <a:schemeClr val="accent6">
                          <a:lumMod val="75000"/>
                        </a:schemeClr>
                      </a:solidFill>
                      <a:prstDash val="solid"/>
                      <a:round/>
                      <a:headEnd type="none" w="med" len="med"/>
                      <a:tailEnd type="none" w="med" len="med"/>
                    </a:lnB>
                    <a:solidFill>
                      <a:srgbClr val="000099"/>
                    </a:solidFill>
                  </a:tcPr>
                </a:tc>
                <a:tc hMerge="1">
                  <a:txBody>
                    <a:bodyPr/>
                    <a:lstStyle/>
                    <a:p>
                      <a:endParaRPr lang="en-US" sz="500" dirty="0"/>
                    </a:p>
                  </a:txBody>
                  <a:tcPr marL="0" marR="0" marT="0" marB="0">
                    <a:solidFill>
                      <a:srgbClr val="583991"/>
                    </a:solidFill>
                  </a:tcPr>
                </a:tc>
                <a:tc>
                  <a:txBody>
                    <a:bodyPr/>
                    <a:lstStyle/>
                    <a:p>
                      <a:pPr algn="ctr"/>
                      <a:endParaRPr lang="en-US" sz="1100" dirty="0"/>
                    </a:p>
                  </a:txBody>
                  <a:tcPr marL="0" marR="0" marT="0" marB="0">
                    <a:lnB w="28575" cap="flat" cmpd="sng" algn="ctr">
                      <a:solidFill>
                        <a:schemeClr val="accent6">
                          <a:lumMod val="75000"/>
                        </a:schemeClr>
                      </a:solidFill>
                      <a:prstDash val="solid"/>
                      <a:round/>
                      <a:headEnd type="none" w="med" len="med"/>
                      <a:tailEnd type="none" w="med" len="med"/>
                    </a:lnB>
                    <a:solidFill>
                      <a:srgbClr val="000099"/>
                    </a:solidFill>
                  </a:tcPr>
                </a:tc>
              </a:tr>
              <a:tr h="166483">
                <a:tc>
                  <a:txBody>
                    <a:bodyPr/>
                    <a:lstStyle/>
                    <a:p>
                      <a:pPr algn="ctr"/>
                      <a:endParaRPr lang="en-US" sz="9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900" dirty="0"/>
                    </a:p>
                  </a:txBody>
                  <a:tcPr marL="0" marR="0" marT="0" marB="0">
                    <a:lnL>
                      <a:noFill/>
                    </a:lnL>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9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52400">
                <a:tc>
                  <a:txBody>
                    <a:bodyPr/>
                    <a:lstStyle/>
                    <a:p>
                      <a:pPr algn="ctr"/>
                      <a:endParaRPr lang="en-US" sz="11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rowSpan="4">
                  <a:txBody>
                    <a:bodyPr/>
                    <a:lstStyle/>
                    <a:p>
                      <a:pPr algn="ctr"/>
                      <a:endParaRPr lang="en-US" sz="900" dirty="0"/>
                    </a:p>
                  </a:txBody>
                  <a:tcPr marL="0" marR="0" marT="0" marB="0">
                    <a:lnL>
                      <a:noFill/>
                    </a:lnL>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38820">
                <a:tc>
                  <a:txBody>
                    <a:bodyPr/>
                    <a:lstStyle/>
                    <a:p>
                      <a:pPr algn="ctr"/>
                      <a:endParaRPr lang="en-US" sz="11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vMerge="1">
                  <a:txBody>
                    <a:bodyPr/>
                    <a:lstStyle/>
                    <a:p>
                      <a:endParaRPr lang="en-US" sz="900" dirty="0"/>
                    </a:p>
                  </a:txBody>
                  <a:tcPr marL="0" marR="0" marT="0" marB="0">
                    <a:lnL>
                      <a:noFill/>
                    </a:lnL>
                    <a:lnT w="28575" cap="flat" cmpd="sng" algn="ctr">
                      <a:solidFill>
                        <a:schemeClr val="accent6">
                          <a:lumMod val="75000"/>
                        </a:schemeClr>
                      </a:solidFill>
                      <a:prstDash val="solid"/>
                      <a:round/>
                      <a:headEnd type="none" w="med" len="med"/>
                      <a:tailEnd type="none" w="med" len="med"/>
                    </a:lnT>
                    <a:solidFill>
                      <a:srgbClr val="000099"/>
                    </a:solidFill>
                  </a:tcPr>
                </a:tc>
                <a:tc>
                  <a:txBody>
                    <a:bodyPr/>
                    <a:lstStyle/>
                    <a:p>
                      <a:pPr algn="ctr"/>
                      <a:endParaRPr lang="en-US" sz="7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69300">
                <a:tc>
                  <a:txBody>
                    <a:bodyPr/>
                    <a:lstStyle/>
                    <a:p>
                      <a:pPr algn="ctr"/>
                      <a:endParaRPr lang="en-US" sz="1100" dirty="0"/>
                    </a:p>
                  </a:txBody>
                  <a:tcPr marL="0" marR="0" marT="0" marB="0">
                    <a:lnR>
                      <a:noFill/>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vMerge="1">
                  <a:txBody>
                    <a:bodyPr/>
                    <a:lstStyle/>
                    <a:p>
                      <a:endParaRPr lang="en-US" sz="1100" dirty="0"/>
                    </a:p>
                  </a:txBody>
                  <a:tcPr marL="0" marR="0" marT="0" marB="0">
                    <a:solidFill>
                      <a:srgbClr val="583991"/>
                    </a:solidFill>
                  </a:tcPr>
                </a:tc>
                <a:tc>
                  <a:txBody>
                    <a:bodyPr/>
                    <a:lstStyle/>
                    <a:p>
                      <a:pPr algn="ctr"/>
                      <a:endParaRPr lang="en-US" sz="7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58034">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vMerge="1">
                  <a:txBody>
                    <a:bodyPr/>
                    <a:lstStyle/>
                    <a:p>
                      <a:endParaRPr lang="en-US" sz="1100" dirty="0"/>
                    </a:p>
                  </a:txBody>
                  <a:tcPr marL="0" marR="0" marT="0" marB="0">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24737">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solidFill>
                      <a:srgbClr val="000099"/>
                    </a:solidFill>
                  </a:tcPr>
                </a:tc>
              </a:tr>
              <a:tr h="114626">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solidFill>
                      <a:srgbClr val="000099"/>
                    </a:solidFill>
                  </a:tcPr>
                </a:tc>
                <a:tc>
                  <a:txBody>
                    <a:bodyPr/>
                    <a:lstStyle/>
                    <a:p>
                      <a:pPr algn="ctr"/>
                      <a:endParaRPr lang="en-US" sz="1100" dirty="0"/>
                    </a:p>
                  </a:txBody>
                  <a:tcPr marL="0" marR="0" marT="0" marB="0">
                    <a:lnT w="28575" cap="flat" cmpd="sng" algn="ctr">
                      <a:solidFill>
                        <a:schemeClr val="accent6">
                          <a:lumMod val="75000"/>
                        </a:schemeClr>
                      </a:solidFill>
                      <a:prstDash val="solid"/>
                      <a:round/>
                      <a:headEnd type="none" w="med" len="med"/>
                      <a:tailEnd type="none" w="med" len="med"/>
                    </a:lnT>
                    <a:solidFill>
                      <a:srgbClr val="000099"/>
                    </a:solidFill>
                  </a:tcPr>
                </a:tc>
              </a:tr>
            </a:tbl>
          </a:graphicData>
        </a:graphic>
      </p:graphicFrame>
      <p:sp>
        <p:nvSpPr>
          <p:cNvPr id="5" name="Rectangle 4"/>
          <p:cNvSpPr/>
          <p:nvPr/>
        </p:nvSpPr>
        <p:spPr>
          <a:xfrm>
            <a:off x="685800" y="304800"/>
            <a:ext cx="24384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200400" y="990600"/>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معرفی گروه آموزشی</a:t>
            </a:r>
            <a:endParaRPr lang="en-US" sz="2400" dirty="0">
              <a:solidFill>
                <a:srgbClr val="FF0000"/>
              </a:solidFill>
              <a:cs typeface="B Titr" pitchFamily="2" charset="-78"/>
            </a:endParaRPr>
          </a:p>
        </p:txBody>
      </p:sp>
      <p:sp>
        <p:nvSpPr>
          <p:cNvPr id="7" name="Rectangle 6"/>
          <p:cNvSpPr/>
          <p:nvPr/>
        </p:nvSpPr>
        <p:spPr>
          <a:xfrm>
            <a:off x="685800" y="1981200"/>
            <a:ext cx="754380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rtl="1">
              <a:lnSpc>
                <a:spcPct val="150000"/>
              </a:lnSpc>
            </a:pPr>
            <a:endParaRPr lang="fa-IR" sz="1600" dirty="0">
              <a:solidFill>
                <a:schemeClr val="tx1"/>
              </a:solidFill>
              <a:cs typeface="B Zar" pitchFamily="2" charset="-78"/>
            </a:endParaRPr>
          </a:p>
          <a:p>
            <a:pPr algn="just" rtl="1">
              <a:lnSpc>
                <a:spcPct val="150000"/>
              </a:lnSpc>
            </a:pPr>
            <a:r>
              <a:rPr lang="fa-IR" sz="1600" dirty="0" smtClean="0">
                <a:solidFill>
                  <a:schemeClr val="tx1"/>
                </a:solidFill>
                <a:cs typeface="B Zar" pitchFamily="2" charset="-78"/>
              </a:rPr>
              <a:t>گروه </a:t>
            </a:r>
            <a:r>
              <a:rPr lang="fa-IR" sz="1600" dirty="0">
                <a:solidFill>
                  <a:schemeClr val="tx1"/>
                </a:solidFill>
                <a:cs typeface="B Zar" pitchFamily="2" charset="-78"/>
              </a:rPr>
              <a:t>زبان و ادبيات عربی دانشگاه کوثر (ویژه خواهران) به عنوان تنها گروه زبان و ادبیات </a:t>
            </a:r>
            <a:r>
              <a:rPr lang="fa-IR" sz="1600" dirty="0" smtClean="0">
                <a:solidFill>
                  <a:schemeClr val="tx1"/>
                </a:solidFill>
                <a:cs typeface="B Zar" pitchFamily="2" charset="-78"/>
              </a:rPr>
              <a:t>عربی استان </a:t>
            </a:r>
            <a:r>
              <a:rPr lang="fa-IR" sz="1600" dirty="0">
                <a:solidFill>
                  <a:schemeClr val="tx1"/>
                </a:solidFill>
                <a:cs typeface="B Zar" pitchFamily="2" charset="-78"/>
              </a:rPr>
              <a:t>خراسان </a:t>
            </a:r>
            <a:r>
              <a:rPr lang="fa-IR" sz="1600" dirty="0" smtClean="0">
                <a:solidFill>
                  <a:schemeClr val="tx1"/>
                </a:solidFill>
                <a:cs typeface="B Zar" pitchFamily="2" charset="-78"/>
              </a:rPr>
              <a:t>شمالی است که در مهرماه </a:t>
            </a:r>
            <a:r>
              <a:rPr lang="fa-IR" sz="1600" dirty="0">
                <a:solidFill>
                  <a:schemeClr val="tx1"/>
                </a:solidFill>
                <a:cs typeface="B Zar" pitchFamily="2" charset="-78"/>
              </a:rPr>
              <a:t>سال 1393 </a:t>
            </a:r>
            <a:r>
              <a:rPr lang="fa-IR" sz="1600" dirty="0" smtClean="0">
                <a:solidFill>
                  <a:schemeClr val="tx1"/>
                </a:solidFill>
                <a:cs typeface="B Zar" pitchFamily="2" charset="-78"/>
              </a:rPr>
              <a:t>در </a:t>
            </a:r>
            <a:r>
              <a:rPr lang="fa-IR" sz="1600" dirty="0">
                <a:solidFill>
                  <a:schemeClr val="tx1"/>
                </a:solidFill>
                <a:cs typeface="B Zar" pitchFamily="2" charset="-78"/>
              </a:rPr>
              <a:t>دانشکدة علوم انسانی تأسيس و با 5 عضو هيأت علمی و پذيرش دانشجو </a:t>
            </a:r>
            <a:r>
              <a:rPr lang="fa-IR" sz="1600" dirty="0" smtClean="0">
                <a:solidFill>
                  <a:schemeClr val="tx1"/>
                </a:solidFill>
                <a:cs typeface="B Zar" pitchFamily="2" charset="-78"/>
              </a:rPr>
              <a:t>در مقطع </a:t>
            </a:r>
            <a:r>
              <a:rPr lang="fa-IR" sz="1600" dirty="0">
                <a:solidFill>
                  <a:schemeClr val="tx1"/>
                </a:solidFill>
                <a:cs typeface="B Zar" pitchFamily="2" charset="-78"/>
              </a:rPr>
              <a:t>کارشناسی </a:t>
            </a:r>
            <a:r>
              <a:rPr lang="fa-IR" sz="1600" dirty="0" smtClean="0">
                <a:solidFill>
                  <a:schemeClr val="tx1"/>
                </a:solidFill>
                <a:cs typeface="B Zar" pitchFamily="2" charset="-78"/>
              </a:rPr>
              <a:t>فعاليت خود </a:t>
            </a:r>
            <a:r>
              <a:rPr lang="fa-IR" sz="1600" dirty="0">
                <a:solidFill>
                  <a:schemeClr val="tx1"/>
                </a:solidFill>
                <a:cs typeface="B Zar" pitchFamily="2" charset="-78"/>
              </a:rPr>
              <a:t>را آغاز </a:t>
            </a:r>
            <a:r>
              <a:rPr lang="fa-IR" sz="1600" dirty="0" smtClean="0">
                <a:solidFill>
                  <a:schemeClr val="tx1"/>
                </a:solidFill>
                <a:cs typeface="B Zar" pitchFamily="2" charset="-78"/>
              </a:rPr>
              <a:t>کرد. اين </a:t>
            </a:r>
            <a:r>
              <a:rPr lang="fa-IR" sz="1600" dirty="0">
                <a:solidFill>
                  <a:schemeClr val="tx1"/>
                </a:solidFill>
                <a:cs typeface="B Zar" pitchFamily="2" charset="-78"/>
              </a:rPr>
              <a:t>گروه آموزشی، تنها گروه دانشگاه کوثر است که از سال 1396 علاوه بر مقطع کارشناسی، در مقطع کارشناسی </a:t>
            </a:r>
            <a:r>
              <a:rPr lang="fa-IR" sz="1600" dirty="0" smtClean="0">
                <a:solidFill>
                  <a:schemeClr val="tx1"/>
                </a:solidFill>
                <a:cs typeface="B Zar" pitchFamily="2" charset="-78"/>
              </a:rPr>
              <a:t>ارشد گرايش  </a:t>
            </a:r>
            <a:r>
              <a:rPr lang="fa-IR" sz="1600" dirty="0">
                <a:solidFill>
                  <a:schemeClr val="tx1"/>
                </a:solidFill>
                <a:cs typeface="B Zar" pitchFamily="2" charset="-78"/>
              </a:rPr>
              <a:t>زبان و ادبيات عربی نيز دانشجو پذيرفته </a:t>
            </a:r>
            <a:r>
              <a:rPr lang="fa-IR" sz="1600" dirty="0" smtClean="0">
                <a:solidFill>
                  <a:schemeClr val="tx1"/>
                </a:solidFill>
                <a:cs typeface="B Zar" pitchFamily="2" charset="-78"/>
              </a:rPr>
              <a:t>است.</a:t>
            </a:r>
          </a:p>
          <a:p>
            <a:pPr algn="just" rtl="1">
              <a:lnSpc>
                <a:spcPct val="150000"/>
              </a:lnSpc>
            </a:pPr>
            <a:r>
              <a:rPr lang="fa-IR" b="1" dirty="0" smtClean="0">
                <a:solidFill>
                  <a:schemeClr val="tx1"/>
                </a:solidFill>
                <a:cs typeface="B Zar" pitchFamily="2" charset="-78"/>
              </a:rPr>
              <a:t>اعضای هیأت علمی </a:t>
            </a:r>
            <a:endParaRPr lang="fa-IR" b="1" dirty="0">
              <a:solidFill>
                <a:schemeClr val="tx1"/>
              </a:solidFill>
              <a:cs typeface="B Zar" pitchFamily="2" charset="-78"/>
            </a:endParaRPr>
          </a:p>
          <a:p>
            <a:pPr algn="just">
              <a:lnSpc>
                <a:spcPct val="150000"/>
              </a:lnSpc>
            </a:pPr>
            <a:endParaRPr lang="fa-IR" sz="1600" dirty="0">
              <a:solidFill>
                <a:schemeClr val="tx1"/>
              </a:solidFill>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3581400"/>
            <a:ext cx="8305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572000"/>
            <a:ext cx="8229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881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آموزشی</a:t>
            </a:r>
            <a:endParaRPr lang="en-US" sz="2400" dirty="0">
              <a:solidFill>
                <a:srgbClr val="FF0000"/>
              </a:solidFill>
              <a:cs typeface="B Titr" pitchFamily="2" charset="-78"/>
            </a:endParaRPr>
          </a:p>
        </p:txBody>
      </p:sp>
      <p:sp>
        <p:nvSpPr>
          <p:cNvPr id="4" name="TextBox 3"/>
          <p:cNvSpPr txBox="1"/>
          <p:nvPr/>
        </p:nvSpPr>
        <p:spPr>
          <a:xfrm>
            <a:off x="3733800" y="2787503"/>
            <a:ext cx="4594225" cy="3613297"/>
          </a:xfrm>
          <a:prstGeom prst="rect">
            <a:avLst/>
          </a:prstGeom>
          <a:noFill/>
        </p:spPr>
        <p:txBody>
          <a:bodyPr wrap="square" rtlCol="1">
            <a:spAutoFit/>
          </a:bodyPr>
          <a:lstStyle/>
          <a:p>
            <a:pPr algn="just" rtl="1">
              <a:lnSpc>
                <a:spcPct val="130000"/>
              </a:lnSpc>
            </a:pPr>
            <a:r>
              <a:rPr lang="fa-IR" sz="1600" dirty="0" smtClean="0">
                <a:ea typeface="Calibri"/>
                <a:cs typeface="B Zar" pitchFamily="2" charset="-78"/>
              </a:rPr>
              <a:t>یکی </a:t>
            </a:r>
            <a:r>
              <a:rPr lang="fa-IR" sz="1600" dirty="0">
                <a:ea typeface="Calibri"/>
                <a:cs typeface="B Zar" pitchFamily="2" charset="-78"/>
              </a:rPr>
              <a:t>از مهمترین چشم </a:t>
            </a:r>
            <a:r>
              <a:rPr lang="fa-IR" sz="1600" dirty="0" smtClean="0">
                <a:ea typeface="Calibri"/>
                <a:cs typeface="B Zar" pitchFamily="2" charset="-78"/>
              </a:rPr>
              <a:t>اندازهای </a:t>
            </a:r>
            <a:r>
              <a:rPr lang="fa-IR" sz="1600" dirty="0">
                <a:ea typeface="Calibri"/>
                <a:cs typeface="B Zar" pitchFamily="2" charset="-78"/>
              </a:rPr>
              <a:t>گروه زبان و ادبیات عربی دانشگاه کوثر </a:t>
            </a:r>
            <a:r>
              <a:rPr lang="fa-IR" sz="1600" dirty="0" smtClean="0">
                <a:ea typeface="Calibri"/>
                <a:cs typeface="B Zar" pitchFamily="2" charset="-78"/>
              </a:rPr>
              <a:t>تأسیس </a:t>
            </a:r>
            <a:r>
              <a:rPr lang="fa-IR" sz="1600" dirty="0">
                <a:ea typeface="Calibri"/>
                <a:cs typeface="B Zar" pitchFamily="2" charset="-78"/>
              </a:rPr>
              <a:t>مقطع کارشناسی ارشد در دانشگاه بود، لذا اعضای هیأت علمی گروه زبان و </a:t>
            </a:r>
            <a:r>
              <a:rPr lang="fa-IR" sz="1600" dirty="0" smtClean="0">
                <a:ea typeface="Calibri"/>
                <a:cs typeface="B Zar" pitchFamily="2" charset="-78"/>
              </a:rPr>
              <a:t>ادبیات عربی ـ که از </a:t>
            </a:r>
            <a:r>
              <a:rPr lang="fa-IR" sz="1600" dirty="0">
                <a:ea typeface="Calibri"/>
                <a:cs typeface="B Zar" pitchFamily="2" charset="-78"/>
              </a:rPr>
              <a:t>اساتید مبرز، محقق، پژوهشگر و دارای رزومه آموزشی و پژوهشی برجسته </a:t>
            </a:r>
            <a:r>
              <a:rPr lang="fa-IR" sz="1600" dirty="0" smtClean="0">
                <a:ea typeface="Calibri"/>
                <a:cs typeface="B Zar" pitchFamily="2" charset="-78"/>
              </a:rPr>
              <a:t>هستند ـ  </a:t>
            </a:r>
            <a:r>
              <a:rPr lang="fa-IR" sz="1600" dirty="0">
                <a:ea typeface="Calibri"/>
                <a:cs typeface="B Zar" pitchFamily="2" charset="-78"/>
              </a:rPr>
              <a:t>تصمیم گرفتند برای این مهم تلاش کنند و در جلسه </a:t>
            </a:r>
            <a:r>
              <a:rPr lang="fa-IR" sz="1600" dirty="0" smtClean="0">
                <a:ea typeface="Calibri"/>
                <a:cs typeface="B Zar" pitchFamily="2" charset="-78"/>
              </a:rPr>
              <a:t>گروه مورخ 15/ 3/ 1395 </a:t>
            </a:r>
            <a:r>
              <a:rPr lang="fa-IR" sz="1600" dirty="0">
                <a:ea typeface="Calibri"/>
                <a:cs typeface="B Zar" pitchFamily="2" charset="-78"/>
              </a:rPr>
              <a:t>طرح توجیهی کارشناسی ارشد زبان و ادبیات عربی را </a:t>
            </a:r>
            <a:r>
              <a:rPr lang="fa-IR" sz="1600" dirty="0" smtClean="0">
                <a:ea typeface="Calibri"/>
                <a:cs typeface="B Zar" pitchFamily="2" charset="-78"/>
              </a:rPr>
              <a:t>آماده نموده و اقدام به ثبت </a:t>
            </a:r>
            <a:r>
              <a:rPr lang="fa-IR" sz="1600" dirty="0">
                <a:ea typeface="Calibri"/>
                <a:cs typeface="B Zar" pitchFamily="2" charset="-78"/>
              </a:rPr>
              <a:t>درخواست </a:t>
            </a:r>
            <a:r>
              <a:rPr lang="fa-IR" sz="1600" dirty="0" smtClean="0">
                <a:ea typeface="Calibri"/>
                <a:cs typeface="B Zar" pitchFamily="2" charset="-78"/>
              </a:rPr>
              <a:t>تأسیس این رشته </a:t>
            </a:r>
            <a:r>
              <a:rPr lang="fa-IR" sz="1600" dirty="0">
                <a:ea typeface="Calibri"/>
                <a:cs typeface="B Zar" pitchFamily="2" charset="-78"/>
              </a:rPr>
              <a:t>در سامانه وزارت </a:t>
            </a:r>
            <a:r>
              <a:rPr lang="fa-IR" sz="1600" dirty="0" smtClean="0">
                <a:ea typeface="Calibri"/>
                <a:cs typeface="B Zar" pitchFamily="2" charset="-78"/>
              </a:rPr>
              <a:t>علوم نمودند. </a:t>
            </a:r>
            <a:r>
              <a:rPr lang="fa-IR" sz="1600" dirty="0">
                <a:ea typeface="Calibri"/>
                <a:cs typeface="B Zar" pitchFamily="2" charset="-78"/>
              </a:rPr>
              <a:t>با پیگیری­های دکتر </a:t>
            </a:r>
            <a:r>
              <a:rPr lang="fa-IR" sz="1600" dirty="0" smtClean="0">
                <a:ea typeface="Calibri"/>
                <a:cs typeface="B Zar" pitchFamily="2" charset="-78"/>
              </a:rPr>
              <a:t>علیرضا حسینی </a:t>
            </a:r>
            <a:r>
              <a:rPr lang="fa-IR" sz="1600" dirty="0">
                <a:ea typeface="Calibri"/>
                <a:cs typeface="B Zar" pitchFamily="2" charset="-78"/>
              </a:rPr>
              <a:t>عضو محترم گروه زبان و ادبیات عربی، </a:t>
            </a:r>
            <a:r>
              <a:rPr lang="ar-SA" sz="1600" dirty="0">
                <a:ea typeface="Calibri"/>
                <a:cs typeface="B Zar" pitchFamily="2" charset="-78"/>
              </a:rPr>
              <a:t>شورای </a:t>
            </a:r>
            <a:r>
              <a:rPr lang="ar-SA" sz="1600" dirty="0" smtClean="0">
                <a:ea typeface="Calibri"/>
                <a:cs typeface="B Zar" pitchFamily="2" charset="-78"/>
              </a:rPr>
              <a:t>گسترش</a:t>
            </a:r>
            <a:r>
              <a:rPr lang="fa-IR" sz="1600" dirty="0" smtClean="0">
                <a:ea typeface="Calibri"/>
                <a:cs typeface="B Zar" pitchFamily="2" charset="-78"/>
              </a:rPr>
              <a:t> آموزش عالی</a:t>
            </a:r>
            <a:r>
              <a:rPr lang="ar-SA" sz="1600" dirty="0" smtClean="0">
                <a:ea typeface="Calibri"/>
                <a:cs typeface="B Zar" pitchFamily="2" charset="-78"/>
              </a:rPr>
              <a:t> </a:t>
            </a:r>
            <a:r>
              <a:rPr lang="ar-SA" sz="1600" dirty="0">
                <a:ea typeface="Calibri"/>
                <a:cs typeface="B Zar" pitchFamily="2" charset="-78"/>
              </a:rPr>
              <a:t>وزارت علوم، تحقیقات و فناوری در اسفند ماه سال 1395 موافقت قطعی خود را برای پذیرش دانشجو در مقطع کارشناسی ارشد </a:t>
            </a:r>
            <a:r>
              <a:rPr lang="fa-IR" sz="1600" dirty="0" smtClean="0">
                <a:ea typeface="Calibri"/>
                <a:cs typeface="B Zar" pitchFamily="2" charset="-78"/>
              </a:rPr>
              <a:t>زبان و ادبیات عرب دانشگاه کوثر </a:t>
            </a:r>
            <a:r>
              <a:rPr lang="ar-SA" sz="1600" dirty="0" smtClean="0">
                <a:ea typeface="Calibri"/>
                <a:cs typeface="B Zar" pitchFamily="2" charset="-78"/>
              </a:rPr>
              <a:t>اعلام </a:t>
            </a:r>
            <a:r>
              <a:rPr lang="ar-SA" sz="1600" dirty="0">
                <a:ea typeface="Calibri"/>
                <a:cs typeface="B Zar" pitchFamily="2" charset="-78"/>
              </a:rPr>
              <a:t>نمود.</a:t>
            </a:r>
            <a:endParaRPr lang="en-US" sz="1600" dirty="0">
              <a:ea typeface="Calibri"/>
              <a:cs typeface="B Zar" pitchFamily="2" charset="-78"/>
            </a:endParaRPr>
          </a:p>
        </p:txBody>
      </p:sp>
      <p:pic>
        <p:nvPicPr>
          <p:cNvPr id="8" name="Picture 7"/>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l="5615" t="2781" r="6960" b="13303"/>
          <a:stretch/>
        </p:blipFill>
        <p:spPr>
          <a:xfrm>
            <a:off x="533400" y="2895600"/>
            <a:ext cx="3114676" cy="3629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533400" y="2127647"/>
            <a:ext cx="7794625" cy="877163"/>
          </a:xfrm>
          <a:prstGeom prst="rect">
            <a:avLst/>
          </a:prstGeom>
          <a:noFill/>
        </p:spPr>
        <p:txBody>
          <a:bodyPr wrap="square" rtlCol="1">
            <a:spAutoFit/>
          </a:bodyPr>
          <a:lstStyle/>
          <a:p>
            <a:pPr algn="r" rtl="1"/>
            <a:r>
              <a:rPr lang="ar-SA" sz="1700" b="1" dirty="0">
                <a:ea typeface="Calibri"/>
                <a:cs typeface="B Zar" pitchFamily="2" charset="-78"/>
              </a:rPr>
              <a:t>1ـ</a:t>
            </a:r>
            <a:r>
              <a:rPr lang="fa-IR" sz="1700" b="1" dirty="0">
                <a:ea typeface="Calibri"/>
                <a:cs typeface="B Zar" pitchFamily="2" charset="-78"/>
              </a:rPr>
              <a:t> </a:t>
            </a:r>
            <a:r>
              <a:rPr lang="ar-SA" sz="1700" b="1" dirty="0">
                <a:ea typeface="Calibri"/>
                <a:cs typeface="B Zar" pitchFamily="2" charset="-78"/>
              </a:rPr>
              <a:t>موافقت قطعی وزارت علوم، تحقیقات و فناوری</a:t>
            </a:r>
            <a:r>
              <a:rPr lang="fa-IR" sz="1700" b="1" dirty="0">
                <a:ea typeface="Calibri"/>
                <a:cs typeface="B Zar" pitchFamily="2" charset="-78"/>
              </a:rPr>
              <a:t> ب</a:t>
            </a:r>
            <a:r>
              <a:rPr lang="ar-SA" sz="1700" b="1" dirty="0">
                <a:ea typeface="Calibri"/>
                <a:cs typeface="B Zar" pitchFamily="2" charset="-78"/>
              </a:rPr>
              <a:t>ا تاسیس رشته </a:t>
            </a:r>
            <a:endParaRPr lang="fa-IR" sz="1700" b="1" dirty="0" smtClean="0">
              <a:ea typeface="Calibri"/>
              <a:cs typeface="B Zar" pitchFamily="2" charset="-78"/>
            </a:endParaRPr>
          </a:p>
          <a:p>
            <a:pPr algn="r" rtl="1"/>
            <a:r>
              <a:rPr lang="ar-SA" sz="1700" b="1" dirty="0" smtClean="0">
                <a:ea typeface="Calibri"/>
                <a:cs typeface="B Zar" pitchFamily="2" charset="-78"/>
              </a:rPr>
              <a:t>کارشناسی </a:t>
            </a:r>
            <a:r>
              <a:rPr lang="ar-SA" sz="1700" b="1" dirty="0">
                <a:ea typeface="Calibri"/>
                <a:cs typeface="B Zar" pitchFamily="2" charset="-78"/>
              </a:rPr>
              <a:t>ارشد زبان و ادبیات عرب </a:t>
            </a:r>
            <a:endParaRPr lang="en-US" sz="1700" b="1" dirty="0">
              <a:ea typeface="Calibri"/>
              <a:cs typeface="B Zar" pitchFamily="2" charset="-78"/>
            </a:endParaRPr>
          </a:p>
          <a:p>
            <a:pPr algn="r" rtl="1"/>
            <a:endParaRPr lang="fa-IR" sz="1700" dirty="0"/>
          </a:p>
        </p:txBody>
      </p:sp>
    </p:spTree>
    <p:extLst>
      <p:ext uri="{BB962C8B-B14F-4D97-AF65-F5344CB8AC3E}">
        <p14:creationId xmlns:p14="http://schemas.microsoft.com/office/powerpoint/2010/main" val="2862271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آموزشی</a:t>
            </a:r>
            <a:endParaRPr lang="en-US" sz="2400" dirty="0">
              <a:solidFill>
                <a:srgbClr val="FF0000"/>
              </a:solidFill>
              <a:cs typeface="B Titr" pitchFamily="2" charset="-78"/>
            </a:endParaRPr>
          </a:p>
        </p:txBody>
      </p:sp>
      <p:sp>
        <p:nvSpPr>
          <p:cNvPr id="9" name="TextBox 8"/>
          <p:cNvSpPr txBox="1"/>
          <p:nvPr/>
        </p:nvSpPr>
        <p:spPr>
          <a:xfrm>
            <a:off x="762000" y="2133600"/>
            <a:ext cx="7546975" cy="353943"/>
          </a:xfrm>
          <a:prstGeom prst="rect">
            <a:avLst/>
          </a:prstGeom>
          <a:noFill/>
        </p:spPr>
        <p:txBody>
          <a:bodyPr wrap="square" rtlCol="1">
            <a:spAutoFit/>
          </a:bodyPr>
          <a:lstStyle/>
          <a:p>
            <a:pPr algn="r" rtl="1"/>
            <a:r>
              <a:rPr lang="fa-IR" sz="1700" b="1" dirty="0" smtClean="0">
                <a:ea typeface="Calibri"/>
                <a:cs typeface="B Zar"/>
              </a:rPr>
              <a:t>2ـ </a:t>
            </a:r>
            <a:r>
              <a:rPr lang="ar-SA" sz="1700" b="1" dirty="0" smtClean="0">
                <a:ea typeface="Calibri"/>
                <a:cs typeface="B Zar"/>
              </a:rPr>
              <a:t>برگزاری </a:t>
            </a:r>
            <a:r>
              <a:rPr lang="ar-SA" sz="1700" b="1" dirty="0">
                <a:ea typeface="Calibri"/>
                <a:cs typeface="B Zar"/>
              </a:rPr>
              <a:t>کارگاه مهارت های یادگیری مکالمه </a:t>
            </a:r>
            <a:r>
              <a:rPr lang="ar-SA" sz="1700" b="1" dirty="0" smtClean="0">
                <a:ea typeface="Calibri"/>
                <a:cs typeface="B Zar"/>
              </a:rPr>
              <a:t>زبان </a:t>
            </a:r>
            <a:r>
              <a:rPr lang="ar-SA" sz="1700" b="1" dirty="0">
                <a:ea typeface="Calibri"/>
                <a:cs typeface="B Zar"/>
              </a:rPr>
              <a:t>عربی</a:t>
            </a:r>
            <a:endParaRPr lang="fa-IR" sz="1700" b="1" dirty="0"/>
          </a:p>
        </p:txBody>
      </p:sp>
      <p:sp>
        <p:nvSpPr>
          <p:cNvPr id="10" name="TextBox 9"/>
          <p:cNvSpPr txBox="1"/>
          <p:nvPr/>
        </p:nvSpPr>
        <p:spPr>
          <a:xfrm>
            <a:off x="4876800" y="2562761"/>
            <a:ext cx="3429000" cy="1938992"/>
          </a:xfrm>
          <a:prstGeom prst="rect">
            <a:avLst/>
          </a:prstGeom>
          <a:noFill/>
        </p:spPr>
        <p:txBody>
          <a:bodyPr wrap="square" rtlCol="1">
            <a:spAutoFit/>
          </a:bodyPr>
          <a:lstStyle/>
          <a:p>
            <a:pPr algn="just" rtl="1">
              <a:lnSpc>
                <a:spcPct val="150000"/>
              </a:lnSpc>
            </a:pPr>
            <a:r>
              <a:rPr lang="fa-IR" sz="1600" dirty="0" smtClean="0">
                <a:cs typeface="B Zar" pitchFamily="2" charset="-78"/>
              </a:rPr>
              <a:t>کارگاه مهارت های یادگیری مکالمه زبان عربی توسط دکتر مرتضی قدیمی (معاون آموزشی و پژوهشی دانشگاه پیام نور استان خراسان شمالی) وآقای محمد عبودی (شهروند عراقی) در مکان سالن اجتماعات دانشگاه کوثر در آذرماه سال 1397 برگزار گردید.</a:t>
            </a:r>
            <a:endParaRPr lang="fa-IR" sz="1600" dirty="0">
              <a:cs typeface="B Zar" pitchFamily="2" charset="-78"/>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401961"/>
            <a:ext cx="3962400" cy="23892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426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02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2147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آموزشی</a:t>
            </a:r>
            <a:endParaRPr lang="en-US" sz="2400" dirty="0">
              <a:solidFill>
                <a:srgbClr val="FF0000"/>
              </a:solidFill>
              <a:cs typeface="B Titr" pitchFamily="2" charset="-78"/>
            </a:endParaRPr>
          </a:p>
        </p:txBody>
      </p:sp>
      <p:sp>
        <p:nvSpPr>
          <p:cNvPr id="6" name="TextBox 5"/>
          <p:cNvSpPr txBox="1"/>
          <p:nvPr/>
        </p:nvSpPr>
        <p:spPr>
          <a:xfrm>
            <a:off x="762000" y="2133600"/>
            <a:ext cx="7546975" cy="353943"/>
          </a:xfrm>
          <a:prstGeom prst="rect">
            <a:avLst/>
          </a:prstGeom>
          <a:noFill/>
        </p:spPr>
        <p:txBody>
          <a:bodyPr wrap="square" rtlCol="1">
            <a:spAutoFit/>
          </a:bodyPr>
          <a:lstStyle/>
          <a:p>
            <a:pPr algn="r" rtl="1"/>
            <a:r>
              <a:rPr lang="fa-IR" sz="1700" b="1" dirty="0" smtClean="0">
                <a:cs typeface="B Zar" pitchFamily="2" charset="-78"/>
              </a:rPr>
              <a:t>3ـ ب</a:t>
            </a:r>
            <a:r>
              <a:rPr lang="ar-SA" sz="1700" b="1" dirty="0" smtClean="0">
                <a:cs typeface="B Zar" pitchFamily="2" charset="-78"/>
              </a:rPr>
              <a:t>ر</a:t>
            </a:r>
            <a:r>
              <a:rPr lang="fa-IR" sz="1700" b="1" dirty="0" smtClean="0">
                <a:cs typeface="B Zar" pitchFamily="2" charset="-78"/>
              </a:rPr>
              <a:t>گ</a:t>
            </a:r>
            <a:r>
              <a:rPr lang="ar-SA" sz="1700" b="1" dirty="0" smtClean="0">
                <a:cs typeface="B Zar" pitchFamily="2" charset="-78"/>
              </a:rPr>
              <a:t>زاری کارگا</a:t>
            </a:r>
            <a:r>
              <a:rPr lang="fa-IR" sz="1700" b="1" dirty="0" smtClean="0">
                <a:cs typeface="B Zar" pitchFamily="2" charset="-78"/>
              </a:rPr>
              <a:t>ه</a:t>
            </a:r>
            <a:r>
              <a:rPr lang="ar-SA" sz="1700" b="1" dirty="0" smtClean="0">
                <a:cs typeface="B Zar" pitchFamily="2" charset="-78"/>
              </a:rPr>
              <a:t> </a:t>
            </a:r>
            <a:r>
              <a:rPr lang="ar-SA" sz="1700" b="1" dirty="0">
                <a:cs typeface="B Zar" pitchFamily="2" charset="-78"/>
              </a:rPr>
              <a:t>معرفی و تحلیل فرایند شکل گیری موتیف­های شاخص ادبیات </a:t>
            </a:r>
            <a:r>
              <a:rPr lang="ar-SA" sz="1700" b="1" dirty="0" smtClean="0">
                <a:cs typeface="B Zar" pitchFamily="2" charset="-78"/>
              </a:rPr>
              <a:t>پایداری</a:t>
            </a:r>
            <a:endParaRPr lang="en-US" sz="1700" b="1" dirty="0">
              <a:cs typeface="B Zar" pitchFamily="2" charset="-78"/>
            </a:endParaRPr>
          </a:p>
        </p:txBody>
      </p:sp>
      <p:sp>
        <p:nvSpPr>
          <p:cNvPr id="8" name="TextBox 7"/>
          <p:cNvSpPr txBox="1"/>
          <p:nvPr/>
        </p:nvSpPr>
        <p:spPr>
          <a:xfrm>
            <a:off x="914400" y="2514600"/>
            <a:ext cx="7315200" cy="830997"/>
          </a:xfrm>
          <a:prstGeom prst="rect">
            <a:avLst/>
          </a:prstGeom>
          <a:noFill/>
        </p:spPr>
        <p:txBody>
          <a:bodyPr wrap="square" rtlCol="1">
            <a:spAutoFit/>
          </a:bodyPr>
          <a:lstStyle/>
          <a:p>
            <a:pPr algn="r" rtl="1">
              <a:lnSpc>
                <a:spcPct val="150000"/>
              </a:lnSpc>
            </a:pPr>
            <a:r>
              <a:rPr lang="ar-SA" sz="1600" dirty="0">
                <a:cs typeface="B Zar" pitchFamily="2" charset="-78"/>
              </a:rPr>
              <a:t> </a:t>
            </a:r>
            <a:r>
              <a:rPr lang="ar-SA" sz="1600" dirty="0" smtClean="0">
                <a:cs typeface="B Zar" pitchFamily="2" charset="-78"/>
              </a:rPr>
              <a:t>کارگاه آموزش</a:t>
            </a:r>
            <a:r>
              <a:rPr lang="fa-IR" sz="1600" dirty="0" smtClean="0">
                <a:cs typeface="B Zar" pitchFamily="2" charset="-78"/>
              </a:rPr>
              <a:t>ی «م</a:t>
            </a:r>
            <a:r>
              <a:rPr lang="fa-IR" sz="1600" dirty="0" smtClean="0">
                <a:latin typeface="tahoma"/>
                <a:cs typeface="B Zar" pitchFamily="2" charset="-78"/>
              </a:rPr>
              <a:t>عرفی </a:t>
            </a:r>
            <a:r>
              <a:rPr lang="fa-IR" sz="1600" dirty="0">
                <a:latin typeface="tahoma"/>
                <a:cs typeface="B Zar" pitchFamily="2" charset="-78"/>
              </a:rPr>
              <a:t>و تحلیل فرایند شکل گیری موتیف های شاخص </a:t>
            </a:r>
            <a:r>
              <a:rPr lang="fa-IR" sz="1600" dirty="0" smtClean="0">
                <a:latin typeface="tahoma"/>
                <a:cs typeface="B Zar" pitchFamily="2" charset="-78"/>
              </a:rPr>
              <a:t>ادبیات پایداری»</a:t>
            </a:r>
            <a:r>
              <a:rPr lang="ar-SA" sz="1600" dirty="0" smtClean="0">
                <a:cs typeface="B Zar" pitchFamily="2" charset="-78"/>
              </a:rPr>
              <a:t> </a:t>
            </a:r>
            <a:r>
              <a:rPr lang="ar-SA" sz="1600" dirty="0">
                <a:cs typeface="B Zar" pitchFamily="2" charset="-78"/>
              </a:rPr>
              <a:t>توسط </a:t>
            </a:r>
            <a:r>
              <a:rPr lang="fa-IR" sz="1600" dirty="0" smtClean="0">
                <a:cs typeface="B Zar" pitchFamily="2" charset="-78"/>
              </a:rPr>
              <a:t>دانشیار دانشگاه شاهد امام علی (ع) سرکار </a:t>
            </a:r>
            <a:r>
              <a:rPr lang="ar-SA" sz="1600" dirty="0" smtClean="0">
                <a:cs typeface="B Zar" pitchFamily="2" charset="-78"/>
              </a:rPr>
              <a:t>خانم </a:t>
            </a:r>
            <a:r>
              <a:rPr lang="ar-SA" sz="1600" dirty="0">
                <a:cs typeface="B Zar" pitchFamily="2" charset="-78"/>
              </a:rPr>
              <a:t>دکتر فریده داوودی مقدم </a:t>
            </a:r>
            <a:r>
              <a:rPr lang="fa-IR" sz="1600" dirty="0" smtClean="0">
                <a:cs typeface="B Zar" pitchFamily="2" charset="-78"/>
              </a:rPr>
              <a:t>در دی ماه سال 1396 </a:t>
            </a:r>
            <a:r>
              <a:rPr lang="ar-SA" sz="1600" dirty="0" smtClean="0">
                <a:cs typeface="B Zar" pitchFamily="2" charset="-78"/>
              </a:rPr>
              <a:t>برگزار گرد</a:t>
            </a:r>
            <a:r>
              <a:rPr lang="fa-IR" sz="1600" dirty="0" smtClean="0">
                <a:cs typeface="B Zar" pitchFamily="2" charset="-78"/>
              </a:rPr>
              <a:t>ی</a:t>
            </a:r>
            <a:r>
              <a:rPr lang="ar-SA" sz="1600" dirty="0" smtClean="0">
                <a:cs typeface="B Zar" pitchFamily="2" charset="-78"/>
              </a:rPr>
              <a:t>د</a:t>
            </a:r>
            <a:r>
              <a:rPr lang="fa-IR" sz="1600" dirty="0">
                <a:cs typeface="B Zar" pitchFamily="2" charset="-78"/>
              </a:rPr>
              <a:t>.</a:t>
            </a:r>
            <a:r>
              <a:rPr lang="ar-SA" sz="1600" dirty="0">
                <a:cs typeface="B Zar" pitchFamily="2" charset="-78"/>
              </a:rPr>
              <a:t> </a:t>
            </a:r>
            <a:endParaRPr lang="fa-IR" sz="1600" dirty="0">
              <a:cs typeface="B Zar" pitchFamily="2" charset="-78"/>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486150"/>
            <a:ext cx="3355975" cy="2076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236" y="3505200"/>
            <a:ext cx="3417251" cy="2095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4385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آموزشی</a:t>
            </a:r>
            <a:endParaRPr lang="en-US" sz="2400" dirty="0">
              <a:solidFill>
                <a:srgbClr val="FF0000"/>
              </a:solidFill>
              <a:cs typeface="B Titr" pitchFamily="2" charset="-78"/>
            </a:endParaRPr>
          </a:p>
        </p:txBody>
      </p:sp>
      <p:sp>
        <p:nvSpPr>
          <p:cNvPr id="6" name="TextBox 5"/>
          <p:cNvSpPr txBox="1"/>
          <p:nvPr/>
        </p:nvSpPr>
        <p:spPr>
          <a:xfrm>
            <a:off x="914400" y="1981200"/>
            <a:ext cx="7315200" cy="369332"/>
          </a:xfrm>
          <a:prstGeom prst="rect">
            <a:avLst/>
          </a:prstGeom>
          <a:noFill/>
        </p:spPr>
        <p:txBody>
          <a:bodyPr wrap="square" rtlCol="1">
            <a:spAutoFit/>
          </a:bodyPr>
          <a:lstStyle/>
          <a:p>
            <a:pPr algn="r" rtl="1"/>
            <a:r>
              <a:rPr lang="fa-IR" b="1" dirty="0" smtClean="0">
                <a:cs typeface="B Zar" pitchFamily="2" charset="-78"/>
              </a:rPr>
              <a:t>4ـ برگزاری دوره ها آموزشی جهت توانمندسازی دانشجویان زبان و ادبیات عربی</a:t>
            </a:r>
            <a:endParaRPr lang="fa-IR" b="1" dirty="0">
              <a:cs typeface="B Zar" pitchFamily="2" charset="-7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2971800" cy="2619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276600" y="2169616"/>
            <a:ext cx="4952999" cy="4154984"/>
          </a:xfrm>
          <a:prstGeom prst="rect">
            <a:avLst/>
          </a:prstGeom>
          <a:noFill/>
        </p:spPr>
        <p:txBody>
          <a:bodyPr wrap="square" rtlCol="1">
            <a:spAutoFit/>
          </a:bodyPr>
          <a:lstStyle/>
          <a:p>
            <a:pPr algn="r" rtl="1">
              <a:lnSpc>
                <a:spcPct val="150000"/>
              </a:lnSpc>
            </a:pPr>
            <a:r>
              <a:rPr lang="fa-IR" sz="1600" dirty="0" smtClean="0">
                <a:cs typeface="B Zar" pitchFamily="2" charset="-78"/>
              </a:rPr>
              <a:t>1ـ </a:t>
            </a:r>
            <a:r>
              <a:rPr lang="fa-IR" sz="1600" dirty="0">
                <a:cs typeface="B Zar" pitchFamily="2" charset="-78"/>
              </a:rPr>
              <a:t>دوره آموزشی </a:t>
            </a:r>
            <a:r>
              <a:rPr lang="fa-IR" sz="1600" dirty="0" smtClean="0">
                <a:cs typeface="B Zar" pitchFamily="2" charset="-78"/>
              </a:rPr>
              <a:t>«</a:t>
            </a:r>
            <a:r>
              <a:rPr lang="fa-IR" sz="1400" b="1" dirty="0" smtClean="0">
                <a:cs typeface="B Zar" pitchFamily="2" charset="-78"/>
              </a:rPr>
              <a:t>روش </a:t>
            </a:r>
            <a:r>
              <a:rPr lang="fa-IR" sz="1400" b="1" dirty="0">
                <a:cs typeface="B Zar" pitchFamily="2" charset="-78"/>
              </a:rPr>
              <a:t>تحقیق و تحلیل </a:t>
            </a:r>
            <a:r>
              <a:rPr lang="fa-IR" sz="1400" b="1" dirty="0" smtClean="0">
                <a:cs typeface="B Zar" pitchFamily="2" charset="-78"/>
              </a:rPr>
              <a:t>متون</a:t>
            </a:r>
            <a:r>
              <a:rPr lang="fa-IR" sz="1600" dirty="0" smtClean="0">
                <a:cs typeface="B Zar" pitchFamily="2" charset="-78"/>
              </a:rPr>
              <a:t>» </a:t>
            </a:r>
            <a:br>
              <a:rPr lang="fa-IR" sz="1600" dirty="0" smtClean="0">
                <a:cs typeface="B Zar" pitchFamily="2" charset="-78"/>
              </a:rPr>
            </a:br>
            <a:r>
              <a:rPr lang="fa-IR" sz="1600" dirty="0" smtClean="0">
                <a:cs typeface="B Zar" pitchFamily="2" charset="-78"/>
              </a:rPr>
              <a:t>توسط </a:t>
            </a:r>
            <a:r>
              <a:rPr lang="fa-IR" sz="1600" dirty="0">
                <a:cs typeface="B Zar" pitchFamily="2" charset="-78"/>
              </a:rPr>
              <a:t>آقای دکتر حسین شمس </a:t>
            </a:r>
            <a:r>
              <a:rPr lang="fa-IR" sz="1600" dirty="0" smtClean="0">
                <a:cs typeface="B Zar" pitchFamily="2" charset="-78"/>
              </a:rPr>
              <a:t>آبادی، دانشیار گروه زبان و ادبیات عربی دانشگاه حکیم سبزواری، دی ماه 1397</a:t>
            </a:r>
            <a:endParaRPr lang="fa-IR" sz="1600" dirty="0">
              <a:cs typeface="B Zar" pitchFamily="2" charset="-78"/>
            </a:endParaRPr>
          </a:p>
          <a:p>
            <a:pPr algn="r" rtl="1">
              <a:lnSpc>
                <a:spcPct val="150000"/>
              </a:lnSpc>
            </a:pPr>
            <a:r>
              <a:rPr lang="fa-IR" sz="1600" dirty="0" smtClean="0">
                <a:cs typeface="B Zar" pitchFamily="2" charset="-78"/>
              </a:rPr>
              <a:t>2ـ دوره آموزشی «</a:t>
            </a:r>
            <a:r>
              <a:rPr lang="fa-IR" sz="1400" b="1" dirty="0" smtClean="0">
                <a:cs typeface="B Zar" pitchFamily="2" charset="-78"/>
              </a:rPr>
              <a:t>ترجمه زبان عربی</a:t>
            </a:r>
            <a:r>
              <a:rPr lang="fa-IR" sz="1600" dirty="0" smtClean="0">
                <a:cs typeface="B Zar" pitchFamily="2" charset="-78"/>
              </a:rPr>
              <a:t>» </a:t>
            </a:r>
          </a:p>
          <a:p>
            <a:pPr algn="r" rtl="1">
              <a:lnSpc>
                <a:spcPct val="150000"/>
              </a:lnSpc>
            </a:pPr>
            <a:r>
              <a:rPr lang="fa-IR" sz="1600" dirty="0">
                <a:cs typeface="B Zar" pitchFamily="2" charset="-78"/>
              </a:rPr>
              <a:t> </a:t>
            </a:r>
            <a:r>
              <a:rPr lang="fa-IR" sz="1600" dirty="0" smtClean="0">
                <a:cs typeface="B Zar" pitchFamily="2" charset="-78"/>
              </a:rPr>
              <a:t>توسط خانم دکتر سمیه سادات طباطبایی، اردیبهشت 1396</a:t>
            </a:r>
          </a:p>
          <a:p>
            <a:pPr algn="r" rtl="1">
              <a:lnSpc>
                <a:spcPct val="150000"/>
              </a:lnSpc>
            </a:pPr>
            <a:r>
              <a:rPr lang="fa-IR" sz="1600" dirty="0" smtClean="0">
                <a:cs typeface="B Zar" pitchFamily="2" charset="-78"/>
              </a:rPr>
              <a:t>3ـ دوره آموزشی </a:t>
            </a:r>
            <a:r>
              <a:rPr lang="fa-IR" sz="1600" dirty="0">
                <a:cs typeface="B Zar" pitchFamily="2" charset="-78"/>
              </a:rPr>
              <a:t>«</a:t>
            </a:r>
            <a:r>
              <a:rPr lang="fa-IR" sz="1400" b="1" dirty="0" smtClean="0">
                <a:cs typeface="B Zar" pitchFamily="2" charset="-78"/>
              </a:rPr>
              <a:t>مکالمه زبان عربی» </a:t>
            </a:r>
          </a:p>
          <a:p>
            <a:pPr algn="r" rtl="1">
              <a:lnSpc>
                <a:spcPct val="150000"/>
              </a:lnSpc>
            </a:pPr>
            <a:r>
              <a:rPr lang="fa-IR" sz="1600" dirty="0" smtClean="0">
                <a:cs typeface="B Zar" pitchFamily="2" charset="-78"/>
              </a:rPr>
              <a:t>توسط آقای دکتر حسن اعظمی، اردیبهشت 1396</a:t>
            </a:r>
          </a:p>
          <a:p>
            <a:pPr algn="r" rtl="1">
              <a:lnSpc>
                <a:spcPct val="150000"/>
              </a:lnSpc>
            </a:pPr>
            <a:r>
              <a:rPr lang="fa-IR" sz="1600" dirty="0" smtClean="0">
                <a:cs typeface="B Zar" pitchFamily="2" charset="-78"/>
              </a:rPr>
              <a:t>4ـ دوره آموزشی «</a:t>
            </a:r>
            <a:r>
              <a:rPr lang="fa-IR" sz="1400" b="1" dirty="0" smtClean="0">
                <a:cs typeface="B Zar" pitchFamily="2" charset="-78"/>
              </a:rPr>
              <a:t>صرف و نحو</a:t>
            </a:r>
            <a:r>
              <a:rPr lang="fa-IR" sz="1600" dirty="0" smtClean="0">
                <a:cs typeface="B Zar" pitchFamily="2" charset="-78"/>
              </a:rPr>
              <a:t>» </a:t>
            </a:r>
          </a:p>
          <a:p>
            <a:pPr algn="r" rtl="1">
              <a:lnSpc>
                <a:spcPct val="150000"/>
              </a:lnSpc>
            </a:pPr>
            <a:r>
              <a:rPr lang="fa-IR" sz="1600" dirty="0" smtClean="0">
                <a:cs typeface="B Zar" pitchFamily="2" charset="-78"/>
              </a:rPr>
              <a:t>توسط آقای دکتر محمد غفوری فر، مهرماه </a:t>
            </a:r>
            <a:r>
              <a:rPr lang="fa-IR" sz="1600" dirty="0" smtClean="0">
                <a:cs typeface="B Zar" pitchFamily="2" charset="-78"/>
              </a:rPr>
              <a:t>1396</a:t>
            </a:r>
          </a:p>
          <a:p>
            <a:pPr algn="r" rtl="1">
              <a:lnSpc>
                <a:spcPct val="150000"/>
              </a:lnSpc>
            </a:pPr>
            <a:r>
              <a:rPr lang="fa-IR" sz="1600" dirty="0" smtClean="0">
                <a:cs typeface="B Zar" pitchFamily="2" charset="-78"/>
              </a:rPr>
              <a:t>5ـ دوره آشنایی دانشجویان با «</a:t>
            </a:r>
            <a:r>
              <a:rPr lang="fa-IR" sz="1600" b="1" dirty="0" smtClean="0">
                <a:cs typeface="B Zar" pitchFamily="2" charset="-78"/>
              </a:rPr>
              <a:t>آیین نامه های بنیاد نخبگان</a:t>
            </a:r>
            <a:r>
              <a:rPr lang="fa-IR" sz="1600" dirty="0" smtClean="0">
                <a:cs typeface="B Zar" pitchFamily="2" charset="-78"/>
              </a:rPr>
              <a:t>» اسفندماه 1397</a:t>
            </a:r>
          </a:p>
          <a:p>
            <a:pPr algn="r" rtl="1">
              <a:lnSpc>
                <a:spcPct val="150000"/>
              </a:lnSpc>
            </a:pPr>
            <a:r>
              <a:rPr lang="fa-IR" sz="1600" dirty="0" smtClean="0">
                <a:cs typeface="B Zar" pitchFamily="2" charset="-78"/>
              </a:rPr>
              <a:t>توسط آقای دکتر عمران توحیدی و آقای اباذریان(کارشناس بنیاد نخبگان استان</a:t>
            </a:r>
            <a:endParaRPr lang="fa-IR" sz="1600" dirty="0" smtClean="0">
              <a:cs typeface="B Zar" pitchFamily="2" charset="-78"/>
            </a:endParaRPr>
          </a:p>
        </p:txBody>
      </p:sp>
    </p:spTree>
    <p:extLst>
      <p:ext uri="{BB962C8B-B14F-4D97-AF65-F5344CB8AC3E}">
        <p14:creationId xmlns:p14="http://schemas.microsoft.com/office/powerpoint/2010/main" val="313618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آموزشی</a:t>
            </a:r>
            <a:endParaRPr lang="en-US" sz="2400" dirty="0">
              <a:solidFill>
                <a:srgbClr val="FF0000"/>
              </a:solidFill>
              <a:cs typeface="B Titr" pitchFamily="2" charset="-78"/>
            </a:endParaRPr>
          </a:p>
        </p:txBody>
      </p:sp>
      <p:sp>
        <p:nvSpPr>
          <p:cNvPr id="6" name="TextBox 5"/>
          <p:cNvSpPr txBox="1"/>
          <p:nvPr/>
        </p:nvSpPr>
        <p:spPr>
          <a:xfrm>
            <a:off x="990600" y="1919660"/>
            <a:ext cx="7315200" cy="2423740"/>
          </a:xfrm>
          <a:prstGeom prst="rect">
            <a:avLst/>
          </a:prstGeom>
          <a:noFill/>
        </p:spPr>
        <p:txBody>
          <a:bodyPr wrap="square" rtlCol="1">
            <a:spAutoFit/>
          </a:bodyPr>
          <a:lstStyle/>
          <a:p>
            <a:pPr algn="r" rtl="1">
              <a:lnSpc>
                <a:spcPct val="150000"/>
              </a:lnSpc>
            </a:pPr>
            <a:r>
              <a:rPr lang="fa-IR" sz="1700" b="1" dirty="0" smtClean="0">
                <a:cs typeface="B Zar" pitchFamily="2" charset="-78"/>
              </a:rPr>
              <a:t>5ـ فارغ </a:t>
            </a:r>
            <a:r>
              <a:rPr lang="fa-IR" sz="1700" b="1" dirty="0">
                <a:cs typeface="B Zar" pitchFamily="2" charset="-78"/>
              </a:rPr>
              <a:t>التحصیلان و پذیرفته شدگان در مقطع کارشناسی </a:t>
            </a:r>
            <a:r>
              <a:rPr lang="fa-IR" sz="1700" b="1" dirty="0" smtClean="0">
                <a:cs typeface="B Zar" pitchFamily="2" charset="-78"/>
              </a:rPr>
              <a:t>ارشد</a:t>
            </a:r>
          </a:p>
          <a:p>
            <a:pPr algn="r" rtl="1">
              <a:lnSpc>
                <a:spcPct val="150000"/>
              </a:lnSpc>
            </a:pPr>
            <a:r>
              <a:rPr lang="fa-IR" sz="1600" dirty="0" smtClean="0">
                <a:cs typeface="B Zar" pitchFamily="2" charset="-78"/>
              </a:rPr>
              <a:t>در </a:t>
            </a:r>
            <a:r>
              <a:rPr lang="fa-IR" sz="1600" dirty="0">
                <a:cs typeface="B Zar" pitchFamily="2" charset="-78"/>
              </a:rPr>
              <a:t>تیرماه سال 1396 اولین دوره از دانشجویان کارشناسی رشته زبان و ادبیات </a:t>
            </a:r>
            <a:r>
              <a:rPr lang="fa-IR" sz="1600" dirty="0" smtClean="0">
                <a:cs typeface="B Zar" pitchFamily="2" charset="-78"/>
              </a:rPr>
              <a:t>عربی</a:t>
            </a:r>
          </a:p>
          <a:p>
            <a:pPr algn="r" rtl="1">
              <a:lnSpc>
                <a:spcPct val="150000"/>
              </a:lnSpc>
            </a:pPr>
            <a:r>
              <a:rPr lang="fa-IR" sz="1600" dirty="0" smtClean="0">
                <a:cs typeface="B Zar" pitchFamily="2" charset="-78"/>
              </a:rPr>
              <a:t>دانشگاه </a:t>
            </a:r>
            <a:r>
              <a:rPr lang="fa-IR" sz="1600" dirty="0">
                <a:cs typeface="B Zar" pitchFamily="2" charset="-78"/>
              </a:rPr>
              <a:t>کوثر فارغ التحصیل </a:t>
            </a:r>
            <a:r>
              <a:rPr lang="fa-IR" sz="1600" dirty="0" smtClean="0">
                <a:cs typeface="B Zar" pitchFamily="2" charset="-78"/>
              </a:rPr>
              <a:t>شدند و از میان دانشجویان فارغ التحصیل،  4 </a:t>
            </a:r>
            <a:r>
              <a:rPr lang="fa-IR" sz="1600" dirty="0">
                <a:cs typeface="B Zar" pitchFamily="2" charset="-78"/>
              </a:rPr>
              <a:t>نفر </a:t>
            </a:r>
            <a:r>
              <a:rPr lang="fa-IR" sz="1600" dirty="0" smtClean="0">
                <a:cs typeface="B Zar" pitchFamily="2" charset="-78"/>
              </a:rPr>
              <a:t>در </a:t>
            </a:r>
          </a:p>
          <a:p>
            <a:pPr algn="r" rtl="1">
              <a:lnSpc>
                <a:spcPct val="150000"/>
              </a:lnSpc>
            </a:pPr>
            <a:r>
              <a:rPr lang="fa-IR" sz="1600" dirty="0" smtClean="0">
                <a:cs typeface="B Zar" pitchFamily="2" charset="-78"/>
              </a:rPr>
              <a:t>مقطع </a:t>
            </a:r>
            <a:r>
              <a:rPr lang="fa-IR" sz="1600" dirty="0">
                <a:cs typeface="B Zar" pitchFamily="2" charset="-78"/>
              </a:rPr>
              <a:t>کارشناسی ارشد پذیرفته شدند. </a:t>
            </a:r>
          </a:p>
          <a:p>
            <a:pPr algn="r" rtl="1">
              <a:lnSpc>
                <a:spcPct val="150000"/>
              </a:lnSpc>
            </a:pPr>
            <a:endParaRPr lang="fa-IR" sz="200" b="1" dirty="0" smtClean="0">
              <a:cs typeface="B Zar" pitchFamily="2" charset="-78"/>
            </a:endParaRPr>
          </a:p>
          <a:p>
            <a:pPr algn="r" rtl="1">
              <a:lnSpc>
                <a:spcPct val="150000"/>
              </a:lnSpc>
            </a:pPr>
            <a:r>
              <a:rPr lang="fa-IR" sz="1700" b="1" dirty="0" smtClean="0">
                <a:cs typeface="B Zar" pitchFamily="2" charset="-78"/>
              </a:rPr>
              <a:t>6ـ تقدیر </a:t>
            </a:r>
            <a:r>
              <a:rPr lang="fa-IR" sz="1700" b="1" dirty="0">
                <a:cs typeface="B Zar" pitchFamily="2" charset="-78"/>
              </a:rPr>
              <a:t>از دانشجویان </a:t>
            </a:r>
            <a:r>
              <a:rPr lang="fa-IR" sz="1700" b="1" dirty="0" smtClean="0">
                <a:cs typeface="B Zar" pitchFamily="2" charset="-78"/>
              </a:rPr>
              <a:t>ممتاز دوره های مختلف آموزشی </a:t>
            </a:r>
            <a:endParaRPr lang="fa-IR" sz="1700" b="1" dirty="0">
              <a:cs typeface="B Zar" pitchFamily="2" charset="-78"/>
            </a:endParaRPr>
          </a:p>
          <a:p>
            <a:pPr algn="r" rtl="1">
              <a:lnSpc>
                <a:spcPct val="150000"/>
              </a:lnSpc>
            </a:pPr>
            <a:endParaRPr lang="fa-IR" sz="1700" b="1" dirty="0">
              <a:cs typeface="B Zar" pitchFamily="2" charset="-78"/>
            </a:endParaRPr>
          </a:p>
        </p:txBody>
      </p:sp>
      <p:pic>
        <p:nvPicPr>
          <p:cNvPr id="9" name="Picture 2" descr="H:\معارفه\عکس\IMG_31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581400"/>
            <a:ext cx="2438400" cy="14660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52939"/>
            <a:ext cx="2438399" cy="10998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505200" y="3828871"/>
            <a:ext cx="4724400" cy="1200329"/>
          </a:xfrm>
          <a:prstGeom prst="rect">
            <a:avLst/>
          </a:prstGeom>
          <a:noFill/>
        </p:spPr>
        <p:txBody>
          <a:bodyPr wrap="square" rtlCol="1">
            <a:spAutoFit/>
          </a:bodyPr>
          <a:lstStyle/>
          <a:p>
            <a:pPr algn="just" rtl="1">
              <a:lnSpc>
                <a:spcPct val="150000"/>
              </a:lnSpc>
            </a:pPr>
            <a:r>
              <a:rPr lang="fa-IR" sz="1600" dirty="0" smtClean="0">
                <a:cs typeface="B Zar" pitchFamily="2" charset="-78"/>
              </a:rPr>
              <a:t>گروه زبان و ادبیات عربی در جهت ترغیب و تشویق دانشجویان به مطالعه و پژوهش، در آغاز سال تحصیلی (مهرماه 1396و1397) از دانشجویان ممتاز دوره های مختلف آموزشی تقدیر بعمل آورد.</a:t>
            </a:r>
            <a:endParaRPr lang="fa-IR" sz="1600" dirty="0">
              <a:cs typeface="B Zar" pitchFamily="2" charset="-78"/>
            </a:endParaRPr>
          </a:p>
        </p:txBody>
      </p:sp>
      <p:sp>
        <p:nvSpPr>
          <p:cNvPr id="3" name="TextBox 2"/>
          <p:cNvSpPr txBox="1"/>
          <p:nvPr/>
        </p:nvSpPr>
        <p:spPr>
          <a:xfrm>
            <a:off x="3139321" y="5175647"/>
            <a:ext cx="5242679" cy="615553"/>
          </a:xfrm>
          <a:prstGeom prst="rect">
            <a:avLst/>
          </a:prstGeom>
          <a:noFill/>
        </p:spPr>
        <p:txBody>
          <a:bodyPr wrap="square" rtlCol="1">
            <a:spAutoFit/>
          </a:bodyPr>
          <a:lstStyle/>
          <a:p>
            <a:pPr algn="r" rtl="1"/>
            <a:r>
              <a:rPr lang="fa-IR" sz="1700" b="1" dirty="0" smtClean="0">
                <a:cs typeface="B Zar" panose="00000400000000000000" pitchFamily="2" charset="-78"/>
              </a:rPr>
              <a:t>7ـ کسب عنوان استاد آموزشی برتر دانشکده علوم انسانی توسط دکتر علیرضا حسینی</a:t>
            </a:r>
            <a:endParaRPr lang="fa-IR" sz="1700" b="1" dirty="0">
              <a:cs typeface="B Zar" panose="00000400000000000000" pitchFamily="2" charset="-78"/>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315130"/>
            <a:ext cx="2438399" cy="11445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86958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7825"/>
            <a:ext cx="7546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76600" y="1062335"/>
            <a:ext cx="2743200" cy="461665"/>
          </a:xfrm>
          <a:prstGeom prst="rect">
            <a:avLst/>
          </a:prstGeom>
          <a:solidFill>
            <a:schemeClr val="bg1"/>
          </a:solidFill>
          <a:ln>
            <a:solidFill>
              <a:schemeClr val="bg1"/>
            </a:solidFill>
          </a:ln>
        </p:spPr>
        <p:txBody>
          <a:bodyPr wrap="square" rtlCol="0">
            <a:spAutoFit/>
          </a:bodyPr>
          <a:lstStyle/>
          <a:p>
            <a:pPr algn="ctr"/>
            <a:r>
              <a:rPr lang="fa-IR" sz="2400" dirty="0" smtClean="0">
                <a:solidFill>
                  <a:srgbClr val="FF0000"/>
                </a:solidFill>
                <a:cs typeface="B Titr" pitchFamily="2" charset="-78"/>
              </a:rPr>
              <a:t>فعالیت های آموزشی</a:t>
            </a:r>
            <a:endParaRPr lang="en-US" sz="2400" dirty="0">
              <a:solidFill>
                <a:srgbClr val="FF0000"/>
              </a:solidFill>
              <a:cs typeface="B Titr" pitchFamily="2" charset="-78"/>
            </a:endParaRPr>
          </a:p>
        </p:txBody>
      </p:sp>
      <p:sp>
        <p:nvSpPr>
          <p:cNvPr id="7" name="TextBox 6"/>
          <p:cNvSpPr txBox="1"/>
          <p:nvPr/>
        </p:nvSpPr>
        <p:spPr>
          <a:xfrm>
            <a:off x="3352800" y="2209800"/>
            <a:ext cx="4953000" cy="369332"/>
          </a:xfrm>
          <a:prstGeom prst="rect">
            <a:avLst/>
          </a:prstGeom>
          <a:noFill/>
        </p:spPr>
        <p:txBody>
          <a:bodyPr wrap="square" rtlCol="1">
            <a:spAutoFit/>
          </a:bodyPr>
          <a:lstStyle/>
          <a:p>
            <a:pPr algn="r" rtl="1"/>
            <a:r>
              <a:rPr lang="fa-IR" b="1" dirty="0" smtClean="0">
                <a:cs typeface="B Zar" pitchFamily="2" charset="-78"/>
              </a:rPr>
              <a:t>8ـ خرید کتاب های رشته زبان و ادبیات عربی</a:t>
            </a:r>
            <a:endParaRPr lang="fa-IR" b="1" dirty="0">
              <a:cs typeface="B Zar" pitchFamily="2" charset="-78"/>
            </a:endParaRPr>
          </a:p>
        </p:txBody>
      </p:sp>
      <p:sp>
        <p:nvSpPr>
          <p:cNvPr id="8" name="TextBox 7"/>
          <p:cNvSpPr txBox="1"/>
          <p:nvPr/>
        </p:nvSpPr>
        <p:spPr>
          <a:xfrm>
            <a:off x="4724400" y="2462748"/>
            <a:ext cx="3505200" cy="3785652"/>
          </a:xfrm>
          <a:prstGeom prst="rect">
            <a:avLst/>
          </a:prstGeom>
          <a:noFill/>
        </p:spPr>
        <p:txBody>
          <a:bodyPr wrap="square" rtlCol="1">
            <a:spAutoFit/>
          </a:bodyPr>
          <a:lstStyle/>
          <a:p>
            <a:pPr algn="just" rtl="1">
              <a:lnSpc>
                <a:spcPct val="150000"/>
              </a:lnSpc>
            </a:pPr>
            <a:r>
              <a:rPr lang="fa-IR" sz="1600" dirty="0" smtClean="0">
                <a:cs typeface="B Zar" pitchFamily="2" charset="-78"/>
              </a:rPr>
              <a:t>یکی از اهداف مهم گروه زبان و ادبیات عربی خریداری کتاب های مرتبط با رشته زبان و ادبیات عربی برای کتابخانه دانشگاه بود تا از یک سو کمبود منابع علمی و آموزشی برای دانشجویان را جبران سازند و از سوی دیگر بر غنای کتابخانه دانشگاه بیافزایند. اعضای محترم گروه برای </a:t>
            </a:r>
            <a:r>
              <a:rPr lang="fa-IR" sz="1600" dirty="0">
                <a:cs typeface="B Zar" pitchFamily="2" charset="-78"/>
              </a:rPr>
              <a:t>دست یابی به این مهم لیست </a:t>
            </a:r>
            <a:r>
              <a:rPr lang="fa-IR" sz="1600" dirty="0" smtClean="0">
                <a:cs typeface="B Zar" pitchFamily="2" charset="-78"/>
              </a:rPr>
              <a:t>کتاب های </a:t>
            </a:r>
            <a:r>
              <a:rPr lang="fa-IR" sz="1600" dirty="0">
                <a:cs typeface="B Zar" pitchFamily="2" charset="-78"/>
              </a:rPr>
              <a:t>مورد نیاز را تهیه نمودند و با کمک معاون آموزشی دانشگاه، </a:t>
            </a:r>
            <a:r>
              <a:rPr lang="fa-IR" sz="1600" dirty="0" smtClean="0">
                <a:cs typeface="B Zar" pitchFamily="2" charset="-78"/>
              </a:rPr>
              <a:t>توانستند در اردیبهشت </a:t>
            </a:r>
            <a:r>
              <a:rPr lang="fa-IR" sz="1600" dirty="0">
                <a:cs typeface="B Zar" pitchFamily="2" charset="-78"/>
              </a:rPr>
              <a:t>سال های 96 و 97  از نمایشگاه بین المللی کتاب، در </a:t>
            </a:r>
            <a:r>
              <a:rPr lang="fa-IR" sz="1600" dirty="0" smtClean="0">
                <a:cs typeface="B Zar" pitchFamily="2" charset="-78"/>
              </a:rPr>
              <a:t>حدود 80 </a:t>
            </a:r>
            <a:r>
              <a:rPr lang="fa-IR" sz="1600" dirty="0">
                <a:cs typeface="B Zar" pitchFamily="2" charset="-78"/>
              </a:rPr>
              <a:t>میلیون تومان کتاب </a:t>
            </a:r>
            <a:r>
              <a:rPr lang="fa-IR" sz="1600" dirty="0" smtClean="0">
                <a:cs typeface="B Zar" pitchFamily="2" charset="-78"/>
              </a:rPr>
              <a:t>خریداری نمایند.</a:t>
            </a:r>
            <a:endParaRPr lang="fa-IR" sz="1600" dirty="0">
              <a:cs typeface="B Zar"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2675453"/>
            <a:ext cx="3773487" cy="3268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9264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684</TotalTime>
  <Words>1444</Words>
  <Application>Microsoft Office PowerPoint</Application>
  <PresentationFormat>On-screen Show (4:3)</PresentationFormat>
  <Paragraphs>103</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01</dc:creator>
  <cp:lastModifiedBy>01</cp:lastModifiedBy>
  <cp:revision>64</cp:revision>
  <dcterms:created xsi:type="dcterms:W3CDTF">2019-02-11T10:13:01Z</dcterms:created>
  <dcterms:modified xsi:type="dcterms:W3CDTF">2019-03-06T19:49:02Z</dcterms:modified>
</cp:coreProperties>
</file>